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141411476" r:id="rId2"/>
    <p:sldId id="2141411473" r:id="rId3"/>
    <p:sldId id="10508" r:id="rId4"/>
    <p:sldId id="2141411474" r:id="rId5"/>
    <p:sldId id="3980" r:id="rId6"/>
    <p:sldId id="3979" r:id="rId7"/>
    <p:sldId id="3983" r:id="rId8"/>
    <p:sldId id="3985" r:id="rId9"/>
    <p:sldId id="3986" r:id="rId10"/>
    <p:sldId id="2141411475" r:id="rId11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idyn S. Daurenbekov" initials="ASD" lastIdx="1" clrIdx="0">
    <p:extLst>
      <p:ext uri="{19B8F6BF-5375-455C-9EA6-DF929625EA0E}">
        <p15:presenceInfo xmlns:p15="http://schemas.microsoft.com/office/powerpoint/2012/main" userId="S-1-5-21-4086870140-3590316201-865528235-1636" providerId="AD"/>
      </p:ext>
    </p:extLst>
  </p:cmAuthor>
  <p:cmAuthor id="2" name="Жанар С. Ботагарина" initials="ЖСБ" lastIdx="1" clrIdx="1">
    <p:extLst>
      <p:ext uri="{19B8F6BF-5375-455C-9EA6-DF929625EA0E}">
        <p15:presenceInfo xmlns:p15="http://schemas.microsoft.com/office/powerpoint/2012/main" userId="S-1-5-21-3344500229-736114433-1282744933-195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009999"/>
    <a:srgbClr val="ECFAFA"/>
    <a:srgbClr val="33CCCC"/>
    <a:srgbClr val="FF99CC"/>
    <a:srgbClr val="FF9966"/>
    <a:srgbClr val="000099"/>
    <a:srgbClr val="00FFFF"/>
    <a:srgbClr val="D1F4F3"/>
    <a:srgbClr val="E0F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5" autoAdjust="0"/>
    <p:restoredTop sz="96023" autoAdjust="0"/>
  </p:normalViewPr>
  <p:slideViewPr>
    <p:cSldViewPr snapToGrid="0">
      <p:cViewPr varScale="1">
        <p:scale>
          <a:sx n="104" d="100"/>
          <a:sy n="104" d="100"/>
        </p:scale>
        <p:origin x="8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2"/>
            <a:ext cx="2929836" cy="495827"/>
          </a:xfrm>
          <a:prstGeom prst="rect">
            <a:avLst/>
          </a:prstGeom>
        </p:spPr>
        <p:txBody>
          <a:bodyPr vert="horz" lIns="90550" tIns="45275" rIns="90550" bIns="4527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2" y="2"/>
            <a:ext cx="2929836" cy="495827"/>
          </a:xfrm>
          <a:prstGeom prst="rect">
            <a:avLst/>
          </a:prstGeom>
        </p:spPr>
        <p:txBody>
          <a:bodyPr vert="horz" lIns="90550" tIns="45275" rIns="90550" bIns="45275" rtlCol="0"/>
          <a:lstStyle>
            <a:lvl1pPr algn="r">
              <a:defRPr sz="1200"/>
            </a:lvl1pPr>
          </a:lstStyle>
          <a:p>
            <a:fld id="{5AE46A15-9BD7-4553-ACF9-E2C3E9DE703E}" type="datetimeFigureOut">
              <a:rPr lang="ru-RU" smtClean="0"/>
              <a:t>21.07.2025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36663"/>
            <a:ext cx="5926137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50" tIns="45275" rIns="90550" bIns="4527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8"/>
            <a:ext cx="5408930" cy="3891111"/>
          </a:xfrm>
          <a:prstGeom prst="rect">
            <a:avLst/>
          </a:prstGeom>
        </p:spPr>
        <p:txBody>
          <a:bodyPr vert="horz" lIns="90550" tIns="45275" rIns="90550" bIns="4527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386366"/>
            <a:ext cx="2929836" cy="495826"/>
          </a:xfrm>
          <a:prstGeom prst="rect">
            <a:avLst/>
          </a:prstGeom>
        </p:spPr>
        <p:txBody>
          <a:bodyPr vert="horz" lIns="90550" tIns="45275" rIns="90550" bIns="4527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386366"/>
            <a:ext cx="2929836" cy="495826"/>
          </a:xfrm>
          <a:prstGeom prst="rect">
            <a:avLst/>
          </a:prstGeom>
        </p:spPr>
        <p:txBody>
          <a:bodyPr vert="horz" lIns="90550" tIns="45275" rIns="90550" bIns="45275" rtlCol="0" anchor="b"/>
          <a:lstStyle>
            <a:lvl1pPr algn="r">
              <a:defRPr sz="1200"/>
            </a:lvl1pPr>
          </a:lstStyle>
          <a:p>
            <a:fld id="{F509A9FB-110A-4858-846C-9CAA22629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685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0BD16427-F695-0FEE-2337-6874AF19D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1A7068E8-04D3-F6E3-7055-752FEDE814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5750" y="831850"/>
            <a:ext cx="3995738" cy="224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40FB339E-0457-2D4D-207D-CCFDB753066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6816" y="3205246"/>
            <a:ext cx="3654530" cy="2622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16" tIns="29301" rIns="58616" bIns="29301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4FB6CD77-B62A-A6F9-D1D9-B45A8CEF52B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2587570" y="6326084"/>
            <a:ext cx="1979536" cy="3341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16" tIns="29301" rIns="58616" bIns="29301" anchor="b" anchorCtr="0">
            <a:noAutofit/>
          </a:bodyPr>
          <a:lstStyle/>
          <a:p>
            <a:pPr defTabSz="586256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586256">
                <a:buClr>
                  <a:srgbClr val="000000"/>
                </a:buClr>
                <a:buSzPts val="1200"/>
                <a:defRPr/>
              </a:pPr>
              <a:t>2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0179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2E708844-F04A-E143-EECA-D79781715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ED1A716B-8215-5061-DDEF-0F1E736CFB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9CC9DC2C-6434-56DF-4769-563DD90D28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B778C92E-A511-91ED-9297-A75D3D0B8CE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5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5050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A55BF83B-D140-B52F-1E8D-8EB96576AC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29853C03-01C8-9043-8DAB-BECBA6DAE8E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567BA6C9-0B0A-D381-CB81-CE043BD9FD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8D3ECA5A-5B9B-06AC-107A-133AC96C60C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6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70857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20D99600-C40D-6D89-A254-541B1F9801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93459679-A8AC-FDA8-3B6D-2A276532263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75145E5B-587D-F01A-A30C-EDCC9544A9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DAF1C1E3-6631-F351-72B4-555EA326E49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7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971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8103907A-9BA1-53EC-0CA7-4168EACED2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A057826A-8451-BB10-657E-4F4BC75C92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81ACA4FC-8BFB-8ED5-0844-714E61274A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75C84BDA-B076-3D7A-DBE6-BF72AAD44B12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8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7741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6107FA31-CDD0-3E98-C3F2-A0690274F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A397FC36-92FB-1D10-B7FE-FDC749E672C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EA71E02D-E20A-810E-EF1D-684B9E8F444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D4112110-9868-024E-C304-DDAAC653BF4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9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02490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>
          <a:extLst>
            <a:ext uri="{FF2B5EF4-FFF2-40B4-BE49-F238E27FC236}">
              <a16:creationId xmlns:a16="http://schemas.microsoft.com/office/drawing/2014/main" id="{FFBABC81-4FD7-02F7-E059-A637D35624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>
            <a:extLst>
              <a:ext uri="{FF2B5EF4-FFF2-40B4-BE49-F238E27FC236}">
                <a16:creationId xmlns:a16="http://schemas.microsoft.com/office/drawing/2014/main" id="{3E98FB7F-FFBB-3B34-E730-0EF85ABBA4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839788"/>
            <a:ext cx="4025900" cy="22653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:notes">
            <a:extLst>
              <a:ext uri="{FF2B5EF4-FFF2-40B4-BE49-F238E27FC236}">
                <a16:creationId xmlns:a16="http://schemas.microsoft.com/office/drawing/2014/main" id="{AC6C248D-D339-F0AE-F030-B6AECDF56B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559518" y="3231427"/>
            <a:ext cx="4476141" cy="2643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t" anchorCtr="0">
            <a:noAutofit/>
          </a:bodyPr>
          <a:lstStyle/>
          <a:p>
            <a:pPr>
              <a:buSzPts val="1400"/>
            </a:pPr>
            <a:endParaRPr dirty="0"/>
          </a:p>
        </p:txBody>
      </p:sp>
      <p:sp>
        <p:nvSpPr>
          <p:cNvPr id="162" name="Google Shape;162;p1:notes">
            <a:extLst>
              <a:ext uri="{FF2B5EF4-FFF2-40B4-BE49-F238E27FC236}">
                <a16:creationId xmlns:a16="http://schemas.microsoft.com/office/drawing/2014/main" id="{50509F30-73FF-4451-578C-3763BD0F705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169307" y="6377757"/>
            <a:ext cx="2424575" cy="336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654" tIns="33319" rIns="66654" bIns="33319" anchor="b" anchorCtr="0">
            <a:noAutofit/>
          </a:bodyPr>
          <a:lstStyle/>
          <a:p>
            <a:pPr defTabSz="666652">
              <a:buClr>
                <a:srgbClr val="000000"/>
              </a:buClr>
              <a:buSzPts val="1200"/>
              <a:defRPr/>
            </a:pPr>
            <a:fld id="{00000000-1234-1234-1234-123412341234}" type="slidenum">
              <a:rPr lang="ru-RU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pPr defTabSz="666652">
                <a:buClr>
                  <a:srgbClr val="000000"/>
                </a:buClr>
                <a:buSzPts val="1200"/>
                <a:defRPr/>
              </a:pPr>
              <a:t>10</a:t>
            </a:fld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6656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6E7766-00CC-4D5E-9A7C-466F473FB2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2E1838D-1875-4C77-AFE2-E71D40010A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0B49FB1-C010-4910-A9A8-B4DB3F556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1FFBC-A9DA-4F35-8B13-0D50F61BCF40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0B0931-6DF6-4297-99D3-8C1D7BCF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17EB84-E450-4C46-A928-7ABF617B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777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130E1-59E8-4749-8634-561D16F63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6652E6A-1C6F-4A10-A692-649F6F152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E7ADB3-07FB-4C13-8727-ED29D1FFB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1D61-5B98-4D9E-8310-A2A5CE19D75B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C484D5-CCBA-44BF-BB2B-74B2B7370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E0360-2613-4E9E-8663-D210833E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734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377A673-D09C-4003-9B7C-A4A673A78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9884A2E-8F90-4091-B1D1-7E24F48C85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7EB716-70C1-4FD8-97C2-E25A88BBD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C3D95-E8AC-4D73-A18C-84B5234EE942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8D2547-7472-49E4-8A70-2A90B13C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2068FF0-8616-4350-9EA9-D8DA93CD9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19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E99B22-8E9F-489E-8380-DE303158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282F963-65B0-47B6-82EF-BF4F6A331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793956-F1FC-458D-9849-17E642AF3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AD9AD-82EB-4836-9401-846405D6AC79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C2D578-B558-4B82-87ED-4E816A500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48C94C-2B81-4E68-83EB-21BC6F79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30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E61666-7515-4F66-9C88-C0CDDC1C3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FAB587-79C5-4DA6-9C52-4FB82F3B06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B679F8-965C-4F61-B39E-AB5853648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F5297-4C54-457F-A26E-66297A643A61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5D50EB-401C-4CA3-B5C5-F40B0D179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B3F7FF-067B-432D-A50D-11EBDA504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853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E7907C-C26C-450F-9518-09B0611B3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BF5674-C353-48B6-AFEC-73002EF68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5583B6-8D7C-4F3C-8535-12D08E10A0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9288D0-539E-4F81-B9E9-F76BD0C45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3B040-9596-49F4-BB16-729739D8B5F6}" type="datetime1">
              <a:rPr lang="ru-RU" smtClean="0"/>
              <a:t>21.07.2025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08269F-6914-4CD5-A405-2FE79486A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28465F-702D-41B9-8A12-29527AE8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417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2F5039-CAD5-4467-84D7-794EF800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7150706-8419-4C13-B8AA-E01B77002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FBD43A6-A3F0-48CD-ACF4-F9C38D08E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BEB24F5-1371-47E6-BA05-22BF960140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B8EABEA-E5A4-46DC-9E2A-4DD667D58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FCFFC5C-BE1E-44CF-9696-67A43AD16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E324C-EA90-4D35-AAA9-128E477BA81D}" type="datetime1">
              <a:rPr lang="ru-RU" smtClean="0"/>
              <a:t>21.07.2025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E754B7B-9929-45D3-A3CA-77C997F36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E02A1D-60A8-402E-9290-8E8F4D2C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3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4ECA8D-E9AF-4FD9-A198-9B6A523C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CE4325A-1186-4CDD-831A-8DDD4A059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D2159-D595-43F7-A91F-FDEE09C5B36F}" type="datetime1">
              <a:rPr lang="ru-RU" smtClean="0"/>
              <a:t>21.07.2025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ED5F9EA-035A-425E-ACE3-D8E1ADA8A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C31BCF-254A-48D6-BD9C-02EC4751E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515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F6DDF6-8445-418F-BD9D-503EFE23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E1045-ECC3-4B87-B206-5ADFED37B834}" type="datetime1">
              <a:rPr lang="ru-RU" smtClean="0"/>
              <a:t>21.07.2025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A25EE4B-B446-464F-ADA7-1DC8256F3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269B0B-FF69-48F4-9FD5-0740DD809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018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AF1F05-6B9A-4030-997D-518350589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31ADA-0DF7-44C4-8723-2BF305059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98C0F88-CD6F-4A01-B363-D9D79B8C7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44EAF32-7A11-409C-A2E4-841672160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867EE-320C-4BB0-AEED-1C00F4DE1BA1}" type="datetime1">
              <a:rPr lang="ru-RU" smtClean="0"/>
              <a:t>21.07.2025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687BA20-C677-4A1C-A0A5-C38E61FC3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C3DE21-B02E-47D7-B9A2-3CFD01BC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89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28B47C-044D-47FC-A472-AD7A2F5C3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FB8DEE-B9DE-4D50-84D5-DA40334B3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EFECEA1-5746-4F9C-A5C4-AA04852B28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2E3B6C-D1CA-429C-A9F9-A0453A9E5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83B77-58CD-4780-93AE-09B857AF5AF8}" type="datetime1">
              <a:rPr lang="ru-RU" smtClean="0"/>
              <a:t>21.07.2025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F0A26E-D20C-48E5-963C-4BEA217F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029810-E236-4380-8704-BE29ACC69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92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AB7F8-6074-4976-94AB-C0C23878C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CFFC47B-C553-4DAC-9A18-C348090B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62B5A0-F42D-4ADD-8AAD-E21D5871D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B9CB4-59C9-4599-A897-7C55CEAAB32E}" type="datetime1">
              <a:rPr lang="ru-RU" smtClean="0"/>
              <a:t>21.07.2025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35BEC8-ED9D-4848-9B2A-7B13234E1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C483B4-99FE-4960-A72C-88375251C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BE259-102A-447B-84C2-CD5045451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43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D29304-8F65-C3C3-0C20-A54C02B1C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BE259-102A-447B-84C2-CD50454515A8}" type="slidenum">
              <a:rPr lang="ru-RU" smtClean="0"/>
              <a:t>1</a:t>
            </a:fld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18669A-CCDA-FAD9-FF5E-96EA66D453A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381839" y="2919638"/>
            <a:ext cx="7956223" cy="149261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00808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ptos Black" panose="020F0502020204030204" pitchFamily="34" charset="0"/>
                <a:ea typeface="Roboto" panose="02000000000000000000" pitchFamily="2" charset="0"/>
              </a:rPr>
              <a:t>ЕДИНЫЙ ПАКЕТ МЕДИЦИНСКОЙ ПОМОЩИ</a:t>
            </a:r>
          </a:p>
          <a:p>
            <a:endParaRPr lang="ru-KZ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82D416-6D59-706A-F31C-49C23B3B31C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15" r="23387" b="12248"/>
          <a:stretch/>
        </p:blipFill>
        <p:spPr>
          <a:xfrm>
            <a:off x="8586753" y="0"/>
            <a:ext cx="3405222" cy="839012"/>
          </a:xfrm>
          <a:prstGeom prst="rect">
            <a:avLst/>
          </a:prstGeom>
        </p:spPr>
      </p:pic>
      <p:sp>
        <p:nvSpPr>
          <p:cNvPr id="2" name="Google Shape;146;p27">
            <a:extLst>
              <a:ext uri="{FF2B5EF4-FFF2-40B4-BE49-F238E27FC236}">
                <a16:creationId xmlns:a16="http://schemas.microsoft.com/office/drawing/2014/main" id="{6471AD78-7AFB-7604-89EC-6CB5AE42F47A}"/>
              </a:ext>
            </a:extLst>
          </p:cNvPr>
          <p:cNvSpPr/>
          <p:nvPr/>
        </p:nvSpPr>
        <p:spPr>
          <a:xfrm>
            <a:off x="847724" y="182920"/>
            <a:ext cx="578929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Google Shape;147;p27">
            <a:extLst>
              <a:ext uri="{FF2B5EF4-FFF2-40B4-BE49-F238E27FC236}">
                <a16:creationId xmlns:a16="http://schemas.microsoft.com/office/drawing/2014/main" id="{555D52E2-5C76-4B47-7543-14193DBAB8A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0025" y="146368"/>
            <a:ext cx="64770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5277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9D883E95-397B-AC08-928C-BC80E4A52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E7F3856A-FACA-5848-573F-C954CED1B154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B72B3B2-263A-B047-94D3-5C7F12E813E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1062" name="TextBox 1061">
            <a:extLst>
              <a:ext uri="{FF2B5EF4-FFF2-40B4-BE49-F238E27FC236}">
                <a16:creationId xmlns:a16="http://schemas.microsoft.com/office/drawing/2014/main" id="{38B2DE31-EA16-EF26-E11A-764BDB2D2C78}"/>
              </a:ext>
            </a:extLst>
          </p:cNvPr>
          <p:cNvSpPr txBox="1"/>
          <p:nvPr/>
        </p:nvSpPr>
        <p:spPr>
          <a:xfrm>
            <a:off x="1893454" y="2359119"/>
            <a:ext cx="8783781" cy="7553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44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СПАСИБО ЗА ВНИМАНИЕ!</a:t>
            </a:r>
            <a:endParaRPr lang="ru-RU" sz="4400" b="1" i="1" u="sng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824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3FA61118-0E4A-D29E-2362-A035210B8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577EDAAB-518E-9513-2C8A-131CA10022D1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325303EC-76E2-38A7-FFDE-99A3FC0976B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815" r="23387" b="12248"/>
          <a:stretch/>
        </p:blipFill>
        <p:spPr>
          <a:xfrm>
            <a:off x="8679917" y="-127266"/>
            <a:ext cx="3405222" cy="839012"/>
          </a:xfrm>
          <a:prstGeom prst="rect">
            <a:avLst/>
          </a:prstGeom>
        </p:spPr>
      </p:pic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0467D95-7F64-7110-6DE0-B99AC8E4E64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4790232" y="4044957"/>
            <a:ext cx="4577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DBE259-102A-447B-84C2-CD50454515A8}" type="slidenum">
              <a:rPr lang="ru-RU" sz="2400" smtClean="0"/>
              <a:pPr/>
              <a:t>2</a:t>
            </a:fld>
            <a:endParaRPr lang="ru-RU" sz="240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AA4A41-482E-448D-6539-B759890F4D62}"/>
              </a:ext>
            </a:extLst>
          </p:cNvPr>
          <p:cNvSpPr txBox="1"/>
          <p:nvPr/>
        </p:nvSpPr>
        <p:spPr>
          <a:xfrm>
            <a:off x="2433782" y="2293807"/>
            <a:ext cx="1690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E9CC7FA-E1F9-D220-5E68-E690FCF6306A}"/>
              </a:ext>
            </a:extLst>
          </p:cNvPr>
          <p:cNvSpPr txBox="1"/>
          <p:nvPr/>
        </p:nvSpPr>
        <p:spPr>
          <a:xfrm>
            <a:off x="685800" y="2732060"/>
            <a:ext cx="4876800" cy="3539430"/>
          </a:xfrm>
          <a:prstGeom prst="rect">
            <a:avLst/>
          </a:prstGeom>
          <a:solidFill>
            <a:srgbClr val="D1F4F3"/>
          </a:solidFill>
          <a:ln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b="1" i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Базовый пакет ПМСП 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(первичное обращение для незастрахованных)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Скорая помощь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Диагностика, лекарства, стационар и </a:t>
            </a:r>
            <a:r>
              <a:rPr lang="ru-RU" sz="1600" dirty="0" err="1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помощь, в т.ч. реабилитация 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11 социально значимых заболеваний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)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Скрининги на БСК, СД, глаукома, </a:t>
            </a:r>
            <a:r>
              <a:rPr lang="ru-RU" sz="1600" dirty="0" err="1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ВГВиС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БЦА;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 err="1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Онкоскрининги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( со 2 полугодия 2025г); 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Инфекция;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Экстренный стационар для незастрахованных при угрожающих жизни состояниях;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Паллиативная помощь;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Обеспечение препаратами крови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96CF00-7B75-5B60-5D9A-0E8D597BA06F}"/>
              </a:ext>
            </a:extLst>
          </p:cNvPr>
          <p:cNvSpPr txBox="1"/>
          <p:nvPr/>
        </p:nvSpPr>
        <p:spPr>
          <a:xfrm>
            <a:off x="5960818" y="2732060"/>
            <a:ext cx="5683927" cy="3307820"/>
          </a:xfrm>
          <a:prstGeom prst="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Первичная</a:t>
            </a:r>
            <a:r>
              <a:rPr lang="en-US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kk-KZ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медико-санитарная 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помощь – КПН АПП;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endParaRPr lang="ru-RU" sz="1600" b="1" dirty="0">
              <a:solidFill>
                <a:srgbClr val="009999"/>
              </a:solidFill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Диагностика сверх ГОБМП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в т.ч.  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24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хронических заболеваниях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**</a:t>
            </a:r>
            <a:r>
              <a:rPr lang="ru-RU" sz="1600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Лекарства сверх ГОБМП, 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в т.ч. 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24 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хронических заболеваниях </a:t>
            </a:r>
            <a:r>
              <a:rPr lang="ru-RU" sz="1600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**</a:t>
            </a:r>
            <a:r>
              <a:rPr lang="ru-RU" sz="1600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Стационарная помощь сверх ГОБМП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, в т.ч. </a:t>
            </a:r>
            <a:r>
              <a:rPr lang="ru-RU" sz="16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24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хронических заболеваниях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**</a:t>
            </a:r>
            <a:r>
              <a:rPr lang="ru-RU" sz="16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dirty="0" err="1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Стационарозамещающая</a:t>
            </a:r>
            <a:r>
              <a:rPr lang="ru-RU" sz="1600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 помощь сверх ГОБМП, </a:t>
            </a:r>
            <a:r>
              <a:rPr lang="ru-RU" sz="1600" b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в т.ч. 24 хронических заболеваниях </a:t>
            </a:r>
            <a:r>
              <a:rPr lang="ru-RU" sz="1600" dirty="0">
                <a:solidFill>
                  <a:srgbClr val="C0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**</a:t>
            </a:r>
            <a:r>
              <a:rPr lang="ru-RU" sz="1600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Высокотехнологичная медпомощь;</a:t>
            </a:r>
          </a:p>
          <a:p>
            <a:pPr marL="85725" indent="-85725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009999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Медицинская реабилитация</a:t>
            </a:r>
          </a:p>
        </p:txBody>
      </p:sp>
      <p:sp>
        <p:nvSpPr>
          <p:cNvPr id="27" name="object 16">
            <a:extLst>
              <a:ext uri="{FF2B5EF4-FFF2-40B4-BE49-F238E27FC236}">
                <a16:creationId xmlns:a16="http://schemas.microsoft.com/office/drawing/2014/main" id="{A42DE5DA-B134-1315-CFDD-8AF90820DE65}"/>
              </a:ext>
            </a:extLst>
          </p:cNvPr>
          <p:cNvSpPr txBox="1"/>
          <p:nvPr/>
        </p:nvSpPr>
        <p:spPr>
          <a:xfrm>
            <a:off x="7260966" y="2564711"/>
            <a:ext cx="2473754" cy="167349"/>
          </a:xfrm>
          <a:prstGeom prst="rect">
            <a:avLst/>
          </a:prstGeom>
        </p:spPr>
        <p:txBody>
          <a:bodyPr vert="horz" wrap="square" lIns="0" tIns="8568" rIns="0" bIns="0" rtlCol="0">
            <a:spAutoFit/>
          </a:bodyPr>
          <a:lstStyle/>
          <a:p>
            <a:pPr marL="72350" algn="ctr" defTabSz="777477">
              <a:lnSpc>
                <a:spcPts val="825"/>
              </a:lnSpc>
              <a:defRPr/>
            </a:pP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ОСМС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Прямоугольник 175">
            <a:extLst>
              <a:ext uri="{FF2B5EF4-FFF2-40B4-BE49-F238E27FC236}">
                <a16:creationId xmlns:a16="http://schemas.microsoft.com/office/drawing/2014/main" id="{00E6F762-1C2C-8DA5-6922-EB85289A0E38}"/>
              </a:ext>
            </a:extLst>
          </p:cNvPr>
          <p:cNvSpPr/>
          <p:nvPr/>
        </p:nvSpPr>
        <p:spPr>
          <a:xfrm>
            <a:off x="0" y="8955"/>
            <a:ext cx="6321648" cy="595990"/>
          </a:xfrm>
          <a:prstGeom prst="rect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</a:rPr>
              <a:t>ПЕРЕХОД НА ЕДИНЫЙ ПАКЕТ МЕДПОМОЩИ 2025 – 2027гг.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6259C67-8194-93A9-5454-067EF2981797}"/>
              </a:ext>
            </a:extLst>
          </p:cNvPr>
          <p:cNvSpPr txBox="1"/>
          <p:nvPr/>
        </p:nvSpPr>
        <p:spPr>
          <a:xfrm>
            <a:off x="1981200" y="911989"/>
            <a:ext cx="85639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009999"/>
                </a:solidFill>
                <a:effectLst/>
                <a:latin typeface="Google Sans"/>
              </a:rPr>
              <a:t>14 июля 2025 года Главой государства подписан Закон № 206-VIII ЗРК «О внесении изменений и дополнений в некоторые законодательные акты Республики Казахстан по вопросам обязательного медицинского страхования и оказания медицинских услуг», </a:t>
            </a:r>
            <a:r>
              <a:rPr lang="ru-RU" b="0" i="0" dirty="0">
                <a:solidFill>
                  <a:srgbClr val="FF0000"/>
                </a:solidFill>
                <a:effectLst/>
                <a:latin typeface="Google Sans"/>
              </a:rPr>
              <a:t>Закон вводится в действие с 1 января 2026 года.</a:t>
            </a:r>
            <a:endParaRPr lang="ru-KZ" dirty="0">
              <a:solidFill>
                <a:srgbClr val="FF0000"/>
              </a:solidFill>
            </a:endParaRPr>
          </a:p>
        </p:txBody>
      </p:sp>
      <p:sp>
        <p:nvSpPr>
          <p:cNvPr id="2" name="Google Shape;146;p27">
            <a:extLst>
              <a:ext uri="{FF2B5EF4-FFF2-40B4-BE49-F238E27FC236}">
                <a16:creationId xmlns:a16="http://schemas.microsoft.com/office/drawing/2014/main" id="{5DC778A3-9AF2-4660-0495-C8692789171F}"/>
              </a:ext>
            </a:extLst>
          </p:cNvPr>
          <p:cNvSpPr/>
          <p:nvPr/>
        </p:nvSpPr>
        <p:spPr>
          <a:xfrm>
            <a:off x="7114782" y="-5681"/>
            <a:ext cx="2537219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47;p27">
            <a:extLst>
              <a:ext uri="{FF2B5EF4-FFF2-40B4-BE49-F238E27FC236}">
                <a16:creationId xmlns:a16="http://schemas.microsoft.com/office/drawing/2014/main" id="{4F3B1695-DC50-D342-73BF-360AC58C902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431157" y="22340"/>
            <a:ext cx="64770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5495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EA87EDFA-C7E4-4D3C-8566-EF8B77041926}"/>
              </a:ext>
            </a:extLst>
          </p:cNvPr>
          <p:cNvSpPr/>
          <p:nvPr/>
        </p:nvSpPr>
        <p:spPr>
          <a:xfrm>
            <a:off x="993530" y="1230924"/>
            <a:ext cx="3637498" cy="5510211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0D480B2C-7540-4B76-A020-42599F7046C4}"/>
              </a:ext>
            </a:extLst>
          </p:cNvPr>
          <p:cNvSpPr/>
          <p:nvPr/>
        </p:nvSpPr>
        <p:spPr>
          <a:xfrm>
            <a:off x="10361" y="68469"/>
            <a:ext cx="6172200" cy="7473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125E6502-1D04-4813-9947-A1687FAA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2932" y="6356350"/>
            <a:ext cx="2743200" cy="365125"/>
          </a:xfrm>
        </p:spPr>
        <p:txBody>
          <a:bodyPr/>
          <a:lstStyle/>
          <a:p>
            <a:fld id="{258DB0B5-826B-40A6-8B83-18A8D7B5AC77}" type="slidenum">
              <a:rPr lang="ru-RU" smtClean="0"/>
              <a:t>3</a:t>
            </a:fld>
            <a:endParaRPr lang="ru-R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970CE43-C04B-449A-8D0B-66F48E9512C1}"/>
              </a:ext>
            </a:extLst>
          </p:cNvPr>
          <p:cNvSpPr txBox="1"/>
          <p:nvPr/>
        </p:nvSpPr>
        <p:spPr>
          <a:xfrm>
            <a:off x="25394" y="132894"/>
            <a:ext cx="6172200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РАЗДЕЛЕНИЕ СОЦИАЛЬНО ЗНАЧИМЫХ </a:t>
            </a:r>
          </a:p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И ХРОНИЧЕСКИХ ЗАБОЛЕВАНИЙ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E30D0460-2153-4D71-B41A-F5BACDFFF586}"/>
              </a:ext>
            </a:extLst>
          </p:cNvPr>
          <p:cNvSpPr/>
          <p:nvPr/>
        </p:nvSpPr>
        <p:spPr>
          <a:xfrm>
            <a:off x="4765907" y="3145721"/>
            <a:ext cx="3734587" cy="3610294"/>
          </a:xfrm>
          <a:prstGeom prst="rect">
            <a:avLst/>
          </a:prstGeom>
          <a:solidFill>
            <a:srgbClr val="F8FCF6">
              <a:alpha val="4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133356-C048-48DE-868C-132F827CFFD5}"/>
              </a:ext>
            </a:extLst>
          </p:cNvPr>
          <p:cNvSpPr txBox="1"/>
          <p:nvPr/>
        </p:nvSpPr>
        <p:spPr>
          <a:xfrm>
            <a:off x="2053879" y="769259"/>
            <a:ext cx="1289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Сейчас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91F1873-A2B3-4EF9-8567-7BE25C3BDC7E}"/>
              </a:ext>
            </a:extLst>
          </p:cNvPr>
          <p:cNvSpPr txBox="1"/>
          <p:nvPr/>
        </p:nvSpPr>
        <p:spPr>
          <a:xfrm>
            <a:off x="1359541" y="1304924"/>
            <a:ext cx="3562164" cy="2054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Сахарный диабет;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Ревматизм;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Детский церебральный паралич;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болезни ЦНС;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kern="1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endParaRPr lang="ru-RU" sz="9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E4DD62-4B69-4BD1-83EC-EEA4A9D05683}"/>
              </a:ext>
            </a:extLst>
          </p:cNvPr>
          <p:cNvSpPr txBox="1"/>
          <p:nvPr/>
        </p:nvSpPr>
        <p:spPr>
          <a:xfrm>
            <a:off x="1373605" y="3486472"/>
            <a:ext cx="3263968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Артериальная гипертензия </a:t>
            </a:r>
            <a:r>
              <a:rPr lang="ru-RU" sz="800" b="1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(АЛО в ОСМС)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Экстракраниальные заболевания брахиоцефальных артерий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ибрилляция и трепетания предсердий</a:t>
            </a:r>
            <a:r>
              <a:rPr lang="kk-KZ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b="1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(АЛО в ОСМС)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 болезни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  <a:endParaRPr lang="ru-RU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</a:t>
            </a:r>
            <a:r>
              <a:rPr lang="kk-KZ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ЖКТ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Артропатии, дорсопатии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5FCF92-F2FC-4089-B99D-EFA1AFE2BD9D}"/>
              </a:ext>
            </a:extLst>
          </p:cNvPr>
          <p:cNvSpPr txBox="1"/>
          <p:nvPr/>
        </p:nvSpPr>
        <p:spPr>
          <a:xfrm rot="16200000">
            <a:off x="356240" y="3224862"/>
            <a:ext cx="1797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ECE16182-3D70-480D-A4FA-A2B44A1DB2E6}"/>
              </a:ext>
            </a:extLst>
          </p:cNvPr>
          <p:cNvSpPr/>
          <p:nvPr/>
        </p:nvSpPr>
        <p:spPr>
          <a:xfrm>
            <a:off x="4843779" y="1239337"/>
            <a:ext cx="3637498" cy="1773491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D7E12C3-68EF-4239-9ADB-07333D102C0A}"/>
              </a:ext>
            </a:extLst>
          </p:cNvPr>
          <p:cNvSpPr txBox="1"/>
          <p:nvPr/>
        </p:nvSpPr>
        <p:spPr>
          <a:xfrm>
            <a:off x="5170006" y="792371"/>
            <a:ext cx="3429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Предлагается с 2026 года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B182293-3FB5-4C3B-8960-86E335C1DD6E}"/>
              </a:ext>
            </a:extLst>
          </p:cNvPr>
          <p:cNvSpPr txBox="1"/>
          <p:nvPr/>
        </p:nvSpPr>
        <p:spPr>
          <a:xfrm>
            <a:off x="5184034" y="1251913"/>
            <a:ext cx="3562956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 (до 6 месяцев);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 (до 1 года)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болезни ЦНС;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  <a:endParaRPr lang="kk-KZ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endParaRPr lang="ru-RU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AE36D7-57D3-492C-A0D0-04889B15F769}"/>
              </a:ext>
            </a:extLst>
          </p:cNvPr>
          <p:cNvSpPr txBox="1"/>
          <p:nvPr/>
        </p:nvSpPr>
        <p:spPr>
          <a:xfrm>
            <a:off x="5074898" y="3227254"/>
            <a:ext cx="3044032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</a:t>
            </a:r>
            <a:r>
              <a:rPr lang="kk-KZ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ЖКТ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Артропатии, дорсопатии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800" b="1" kern="1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</a:t>
            </a:r>
            <a:r>
              <a:rPr lang="ru-RU" sz="8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8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Артериальная гипертензия;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Экстракраниальные заболевания </a:t>
            </a:r>
            <a:r>
              <a:rPr lang="ru-RU" sz="8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брахиоцефальных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артерий;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ибрилляция и трепетания предсердий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 болезни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Детский церебральный паралич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Ревматизм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Сахарный диабет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46F9D23-26F3-4653-9455-EA6FA7673C21}"/>
              </a:ext>
            </a:extLst>
          </p:cNvPr>
          <p:cNvSpPr txBox="1"/>
          <p:nvPr/>
        </p:nvSpPr>
        <p:spPr>
          <a:xfrm rot="16200000">
            <a:off x="4277314" y="1720430"/>
            <a:ext cx="1470001" cy="523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D1E42C4-E1EA-4CD8-A028-C713B4D33EF0}"/>
              </a:ext>
            </a:extLst>
          </p:cNvPr>
          <p:cNvSpPr txBox="1"/>
          <p:nvPr/>
        </p:nvSpPr>
        <p:spPr>
          <a:xfrm rot="16200000">
            <a:off x="4320378" y="4312822"/>
            <a:ext cx="126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35" name="Правая фигурная скобка 34">
            <a:extLst>
              <a:ext uri="{FF2B5EF4-FFF2-40B4-BE49-F238E27FC236}">
                <a16:creationId xmlns:a16="http://schemas.microsoft.com/office/drawing/2014/main" id="{B89F087C-7D05-4D83-A64A-3191888A3EC3}"/>
              </a:ext>
            </a:extLst>
          </p:cNvPr>
          <p:cNvSpPr/>
          <p:nvPr/>
        </p:nvSpPr>
        <p:spPr>
          <a:xfrm>
            <a:off x="7908922" y="3420208"/>
            <a:ext cx="167677" cy="1509285"/>
          </a:xfrm>
          <a:prstGeom prst="rightBrac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69761C-97FD-4809-BC33-D0FA970AF4E7}"/>
              </a:ext>
            </a:extLst>
          </p:cNvPr>
          <p:cNvSpPr txBox="1"/>
          <p:nvPr/>
        </p:nvSpPr>
        <p:spPr>
          <a:xfrm>
            <a:off x="7880185" y="3485951"/>
            <a:ext cx="7712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перенос</a:t>
            </a:r>
          </a:p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ОСМС</a:t>
            </a:r>
          </a:p>
          <a:p>
            <a:pPr algn="ctr"/>
            <a:r>
              <a:rPr lang="kk-KZ" sz="900" b="1" kern="1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2025 года</a:t>
            </a:r>
            <a:endParaRPr lang="ru-RU" sz="9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822A10D-731B-12BC-0492-5043B467B679}"/>
              </a:ext>
            </a:extLst>
          </p:cNvPr>
          <p:cNvSpPr txBox="1"/>
          <p:nvPr/>
        </p:nvSpPr>
        <p:spPr>
          <a:xfrm>
            <a:off x="8746990" y="792371"/>
            <a:ext cx="34299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Предлагается с 2027 года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0AF54BA-8B1F-94E7-0CCF-77F480F61825}"/>
              </a:ext>
            </a:extLst>
          </p:cNvPr>
          <p:cNvSpPr/>
          <p:nvPr/>
        </p:nvSpPr>
        <p:spPr>
          <a:xfrm>
            <a:off x="8545007" y="1242271"/>
            <a:ext cx="3501126" cy="1773491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4D654D-3A3E-2F56-4E65-ABB5AAA7D8BE}"/>
              </a:ext>
            </a:extLst>
          </p:cNvPr>
          <p:cNvSpPr txBox="1"/>
          <p:nvPr/>
        </p:nvSpPr>
        <p:spPr>
          <a:xfrm>
            <a:off x="9050981" y="1250547"/>
            <a:ext cx="3562956" cy="1915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5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 (до 6 месяцев);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 (до 1 года)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9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болезни ЦНС;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9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</a:p>
          <a:p>
            <a:pPr marL="250058" indent="-240030">
              <a:buFont typeface="+mj-lt"/>
              <a:buAutoNum type="arabicParenR"/>
            </a:pPr>
            <a:endParaRPr lang="ru-RU" sz="9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59564E-185F-0CD4-C1D2-11F78F9EF908}"/>
              </a:ext>
            </a:extLst>
          </p:cNvPr>
          <p:cNvSpPr txBox="1"/>
          <p:nvPr/>
        </p:nvSpPr>
        <p:spPr>
          <a:xfrm rot="16200000">
            <a:off x="8111933" y="1946126"/>
            <a:ext cx="146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D0ED9D9-D047-2553-B04E-98B27D330030}"/>
              </a:ext>
            </a:extLst>
          </p:cNvPr>
          <p:cNvSpPr/>
          <p:nvPr/>
        </p:nvSpPr>
        <p:spPr>
          <a:xfrm>
            <a:off x="8581630" y="3145720"/>
            <a:ext cx="3464502" cy="3595415"/>
          </a:xfrm>
          <a:prstGeom prst="rect">
            <a:avLst/>
          </a:prstGeom>
          <a:solidFill>
            <a:srgbClr val="F8FCF6">
              <a:alpha val="4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FE1591-7F79-3130-C19A-AF15CDC44FF0}"/>
              </a:ext>
            </a:extLst>
          </p:cNvPr>
          <p:cNvSpPr txBox="1"/>
          <p:nvPr/>
        </p:nvSpPr>
        <p:spPr>
          <a:xfrm>
            <a:off x="9022666" y="3185807"/>
            <a:ext cx="2838939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Артериальная гипертензия;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фибрилляция и трепетания предсердий;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болезни;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Сахарный диабет;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Ревматизм;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ЖКТ;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дорсопатии;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развития.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Детский церебральный паралич;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Экстракраниальные заболевания </a:t>
            </a:r>
            <a:r>
              <a:rPr lang="ru-RU" sz="8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брахиоцефальных</a:t>
            </a:r>
            <a:r>
              <a:rPr lang="ru-RU" sz="8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артерий.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C7F292-95E3-591B-7761-592C197C4003}"/>
              </a:ext>
            </a:extLst>
          </p:cNvPr>
          <p:cNvSpPr txBox="1"/>
          <p:nvPr/>
        </p:nvSpPr>
        <p:spPr>
          <a:xfrm rot="16200000">
            <a:off x="8215985" y="4507785"/>
            <a:ext cx="126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7D88F9F-9870-CF82-72FE-F28420F4A8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15" r="23387" b="12248"/>
          <a:stretch/>
        </p:blipFill>
        <p:spPr>
          <a:xfrm>
            <a:off x="8679917" y="-127266"/>
            <a:ext cx="3405222" cy="839012"/>
          </a:xfrm>
          <a:prstGeom prst="rect">
            <a:avLst/>
          </a:prstGeom>
        </p:spPr>
      </p:pic>
      <p:sp>
        <p:nvSpPr>
          <p:cNvPr id="11" name="Google Shape;146;p27">
            <a:extLst>
              <a:ext uri="{FF2B5EF4-FFF2-40B4-BE49-F238E27FC236}">
                <a16:creationId xmlns:a16="http://schemas.microsoft.com/office/drawing/2014/main" id="{860EA026-94A8-3DD1-90E1-779071C07909}"/>
              </a:ext>
            </a:extLst>
          </p:cNvPr>
          <p:cNvSpPr/>
          <p:nvPr/>
        </p:nvSpPr>
        <p:spPr>
          <a:xfrm>
            <a:off x="7114782" y="-5681"/>
            <a:ext cx="2537219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47;p27">
            <a:extLst>
              <a:ext uri="{FF2B5EF4-FFF2-40B4-BE49-F238E27FC236}">
                <a16:creationId xmlns:a16="http://schemas.microsoft.com/office/drawing/2014/main" id="{B9C140C4-5119-29A0-FADD-77A9DA4B285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431157" y="22340"/>
            <a:ext cx="64770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8829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C0BAC1-FA26-AF34-06D2-A9E436955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">
            <a:extLst>
              <a:ext uri="{FF2B5EF4-FFF2-40B4-BE49-F238E27FC236}">
                <a16:creationId xmlns:a16="http://schemas.microsoft.com/office/drawing/2014/main" id="{CABE0D9D-C91F-4A33-4291-B9EC8BCC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02932" y="6356350"/>
            <a:ext cx="2743200" cy="365125"/>
          </a:xfrm>
        </p:spPr>
        <p:txBody>
          <a:bodyPr/>
          <a:lstStyle/>
          <a:p>
            <a:fld id="{258DB0B5-826B-40A6-8B83-18A8D7B5AC77}" type="slidenum">
              <a:rPr lang="ru-RU" smtClean="0"/>
              <a:t>4</a:t>
            </a:fld>
            <a:endParaRPr lang="ru-RU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B5FAD27-30BC-6523-8A95-B5A0F46D23B0}"/>
              </a:ext>
            </a:extLst>
          </p:cNvPr>
          <p:cNvSpPr txBox="1"/>
          <p:nvPr/>
        </p:nvSpPr>
        <p:spPr>
          <a:xfrm>
            <a:off x="0" y="3954"/>
            <a:ext cx="7184981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АМБУЛАТОРНОЕ ЛЕКАРСТВЕННОЕ ОБЕСПЕЧЕНИЕ СОЦИАЛЬНО ЗНАЧИМЫХ И ХРОНИЧЕСКИХ ЗАБОЛЕВАНИЙ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ACB3530E-1F22-E0EA-317E-2E29801540E8}"/>
              </a:ext>
            </a:extLst>
          </p:cNvPr>
          <p:cNvSpPr/>
          <p:nvPr/>
        </p:nvSpPr>
        <p:spPr>
          <a:xfrm>
            <a:off x="6634378" y="1970616"/>
            <a:ext cx="4375366" cy="4577966"/>
          </a:xfrm>
          <a:prstGeom prst="rect">
            <a:avLst/>
          </a:prstGeom>
          <a:solidFill>
            <a:srgbClr val="F8FCF6">
              <a:alpha val="49804"/>
            </a:srgb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288C5B0B-6BD0-0281-83E3-EF3BDEB78DAC}"/>
              </a:ext>
            </a:extLst>
          </p:cNvPr>
          <p:cNvSpPr/>
          <p:nvPr/>
        </p:nvSpPr>
        <p:spPr>
          <a:xfrm>
            <a:off x="1089226" y="1969006"/>
            <a:ext cx="4858992" cy="3388085"/>
          </a:xfrm>
          <a:prstGeom prst="rect">
            <a:avLst/>
          </a:prstGeom>
          <a:solidFill>
            <a:schemeClr val="tx2">
              <a:lumMod val="20000"/>
              <a:lumOff val="80000"/>
              <a:alpha val="49804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CBBB310-F711-A224-BDF0-8323AAB2B7F2}"/>
              </a:ext>
            </a:extLst>
          </p:cNvPr>
          <p:cNvSpPr txBox="1"/>
          <p:nvPr/>
        </p:nvSpPr>
        <p:spPr>
          <a:xfrm>
            <a:off x="3716984" y="887831"/>
            <a:ext cx="4187044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АЛО с 2026 - 2027 года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2484401-0A5D-1451-10BE-A7856AF3BFA9}"/>
              </a:ext>
            </a:extLst>
          </p:cNvPr>
          <p:cNvSpPr txBox="1"/>
          <p:nvPr/>
        </p:nvSpPr>
        <p:spPr>
          <a:xfrm>
            <a:off x="1429482" y="1972346"/>
            <a:ext cx="417949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СОЦИАЛЬНО ЗНАЧИМЫЕ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Туберкулез;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ВИЧ;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Хронические вирусные гепатиты и цирроз печени; 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Злокачественные новообразования;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Психические, поведенческие расстройства;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 err="1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Орфанные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заболевания;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Острый инфаркт миокарда (до 6 месяцев);</a:t>
            </a:r>
          </a:p>
          <a:p>
            <a:pPr marL="250058" indent="-240030">
              <a:buFont typeface="+mj-lt"/>
              <a:buAutoNum type="arabicParenR"/>
            </a:pPr>
            <a:r>
              <a:rPr lang="kk-KZ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Инсульты (до 1 года)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Дегенеративные болезни нервной системы;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Демиелинизирующие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болезни ЦНС;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Эпилепсия</a:t>
            </a:r>
            <a:endParaRPr lang="kk-KZ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endParaRPr lang="ru-RU" sz="1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E2165C2-D33F-BEBB-A79F-9E16DF7B15E8}"/>
              </a:ext>
            </a:extLst>
          </p:cNvPr>
          <p:cNvSpPr txBox="1"/>
          <p:nvPr/>
        </p:nvSpPr>
        <p:spPr>
          <a:xfrm>
            <a:off x="6922276" y="1970616"/>
            <a:ext cx="3937778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028"/>
            <a:r>
              <a:rPr lang="ru-RU" sz="11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ХРОНИЧЕСКИЕ ЗАБОЛЕВАНИЯ: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печени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крови и кроветворных органов;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Заболевания верхних отделов </a:t>
            </a:r>
            <a:r>
              <a:rPr lang="kk-KZ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ЖКТ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Неинфекционный энтерит и колит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Артропатии, дорсопатии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1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Болезни щитовидной железы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Гиперплазия предстательной железы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Доброкачественная дисплазия молочной железы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kk-KZ" sz="1100" kern="100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Невоспалительные болезни женских половых органов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Бронхолегочная дисплазия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сердца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Врожденные пороки развития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Артериальная гипертензия;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Ишемическая болезнь сердца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Экстракраниальные заболевания </a:t>
            </a:r>
            <a:r>
              <a:rPr lang="ru-RU" sz="1100" kern="1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брахиоцефальных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артерий;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Поражения клапанов сердца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Аритмии, 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ибрилляция и трепетания предсердий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ХОБЛ, астма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Гломерулярные болезни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Хронический интерстициальный нефрит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x-none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Системные поражения соединительной ткани</a:t>
            </a: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Детский церебральный паралич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Ревматизм</a:t>
            </a:r>
          </a:p>
          <a:p>
            <a:pPr marL="250058" indent="-240030">
              <a:buFont typeface="+mj-lt"/>
              <a:buAutoNum type="arabicParenR"/>
            </a:pPr>
            <a:r>
              <a:rPr lang="ru-RU" sz="1100" kern="1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Сахарный диабет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CA704AC-0220-3325-ADFE-775CDD451DC0}"/>
              </a:ext>
            </a:extLst>
          </p:cNvPr>
          <p:cNvSpPr txBox="1"/>
          <p:nvPr/>
        </p:nvSpPr>
        <p:spPr>
          <a:xfrm>
            <a:off x="2783721" y="1500909"/>
            <a:ext cx="1470001" cy="523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154468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B3CBC9-5439-8975-40F7-C9E4F79B1C3A}"/>
              </a:ext>
            </a:extLst>
          </p:cNvPr>
          <p:cNvSpPr txBox="1"/>
          <p:nvPr/>
        </p:nvSpPr>
        <p:spPr>
          <a:xfrm>
            <a:off x="8146346" y="1536113"/>
            <a:ext cx="1261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3E9A040-2365-EF2E-5C06-72EFBA5FB7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7815" r="23387" b="12248"/>
          <a:stretch/>
        </p:blipFill>
        <p:spPr>
          <a:xfrm>
            <a:off x="9647108" y="-97466"/>
            <a:ext cx="2544891" cy="742293"/>
          </a:xfrm>
          <a:prstGeom prst="rect">
            <a:avLst/>
          </a:prstGeom>
        </p:spPr>
      </p:pic>
      <p:sp>
        <p:nvSpPr>
          <p:cNvPr id="3" name="Google Shape;146;p27">
            <a:extLst>
              <a:ext uri="{FF2B5EF4-FFF2-40B4-BE49-F238E27FC236}">
                <a16:creationId xmlns:a16="http://schemas.microsoft.com/office/drawing/2014/main" id="{A0D6B583-32FE-22D5-9655-8E1AC66C3661}"/>
              </a:ext>
            </a:extLst>
          </p:cNvPr>
          <p:cNvSpPr/>
          <p:nvPr/>
        </p:nvSpPr>
        <p:spPr>
          <a:xfrm>
            <a:off x="7822778" y="45041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Google Shape;147;p27">
            <a:extLst>
              <a:ext uri="{FF2B5EF4-FFF2-40B4-BE49-F238E27FC236}">
                <a16:creationId xmlns:a16="http://schemas.microsoft.com/office/drawing/2014/main" id="{B39A4665-908D-B916-C73F-56A5E679A67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289108" y="54277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4967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0AA94480-EEE6-69E0-CF56-FEDCE31D2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C618ABE9-85CC-B36C-1CC3-91EBD0783462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65;p1">
            <a:extLst>
              <a:ext uri="{FF2B5EF4-FFF2-40B4-BE49-F238E27FC236}">
                <a16:creationId xmlns:a16="http://schemas.microsoft.com/office/drawing/2014/main" id="{00064528-11FE-2204-6EAD-3512EE189F90}"/>
              </a:ext>
            </a:extLst>
          </p:cNvPr>
          <p:cNvSpPr/>
          <p:nvPr/>
        </p:nvSpPr>
        <p:spPr>
          <a:xfrm>
            <a:off x="455397" y="114489"/>
            <a:ext cx="11046692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363">
              <a:buClr>
                <a:srgbClr val="000000"/>
              </a:buClr>
              <a:buSzPts val="4000"/>
            </a:pPr>
            <a:r>
              <a:rPr lang="kk-KZ" sz="20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ПЕРВИЧНОЕ ОБРАЩЕНИЕ ПАЦИЕНТА </a:t>
            </a:r>
            <a:r>
              <a:rPr lang="ru-RU" sz="20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В РАМКАХ ГОБМП</a:t>
            </a:r>
          </a:p>
          <a:p>
            <a:pPr defTabSz="914363">
              <a:buClr>
                <a:srgbClr val="000000"/>
              </a:buClr>
              <a:buSzPts val="4000"/>
            </a:pPr>
            <a:r>
              <a:rPr lang="ru-RU" sz="20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В ОРГАНИЗАЦИЯХ ПЕРВИЧНОЙ МЕДИКО-САНИТАРНОЙ ПОМОЩИ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3DC01C8-C1FE-0C91-7E0D-26DF60AF2F9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5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146DA76-B945-1692-DBC8-4F5F1B9CE1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21" y="836986"/>
            <a:ext cx="683186" cy="6831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38A5488-8BC2-6C39-CAA6-858187998BDB}"/>
              </a:ext>
            </a:extLst>
          </p:cNvPr>
          <p:cNvSpPr txBox="1"/>
          <p:nvPr/>
        </p:nvSpPr>
        <p:spPr>
          <a:xfrm>
            <a:off x="817407" y="836986"/>
            <a:ext cx="5176993" cy="523220"/>
          </a:xfrm>
          <a:prstGeom prst="rect">
            <a:avLst/>
          </a:prstGeom>
          <a:solidFill>
            <a:srgbClr val="D1F4F3"/>
          </a:solidFill>
          <a:ln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Первичное обращение </a:t>
            </a:r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проводится врачом терапевтом/общей практики</a:t>
            </a:r>
            <a:endParaRPr lang="ru-RU" sz="1400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D47BA31-AAD5-F8B2-4E6F-BBFAC8F22AFC}"/>
              </a:ext>
            </a:extLst>
          </p:cNvPr>
          <p:cNvSpPr txBox="1"/>
          <p:nvPr/>
        </p:nvSpPr>
        <p:spPr>
          <a:xfrm>
            <a:off x="440070" y="2749263"/>
            <a:ext cx="2337379" cy="840972"/>
          </a:xfrm>
          <a:prstGeom prst="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r>
              <a:rPr lang="ru-RU" sz="1200" b="1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Физикальные</a:t>
            </a:r>
            <a:r>
              <a:rPr lang="ru-RU" sz="12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исследования: 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перкуссия и аускультация легких;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аускультация сердца;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перкуссия и пальпация органов брюшной полости.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8A7DC5D-0806-09BD-558A-CAD8F3A76955}"/>
              </a:ext>
            </a:extLst>
          </p:cNvPr>
          <p:cNvSpPr txBox="1"/>
          <p:nvPr/>
        </p:nvSpPr>
        <p:spPr>
          <a:xfrm>
            <a:off x="440070" y="3685419"/>
            <a:ext cx="3238109" cy="2515101"/>
          </a:xfrm>
          <a:prstGeom prst="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r>
              <a:rPr lang="ru-RU" sz="1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Обязательный комплекс измерений: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1) антропометрические показатели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2) измерение артериального давления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3) пульсоксиметрию 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4) динамометрию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5) измерение окружности конечностей</a:t>
            </a:r>
          </a:p>
          <a:p>
            <a:r>
              <a:rPr lang="ru-RU" sz="105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Специализированные методы: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1) офтальмоскопия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2) отоскопия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3) осмотр стоп</a:t>
            </a:r>
          </a:p>
          <a:p>
            <a:r>
              <a:rPr lang="ru-RU" sz="1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Функциональные нагрузочные пробы </a:t>
            </a:r>
            <a:r>
              <a:rPr lang="ru-RU" sz="9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(по показаниям).</a:t>
            </a:r>
          </a:p>
          <a:p>
            <a:r>
              <a:rPr lang="ru-RU" sz="9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Сердечно-сосудистая система: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</a:t>
            </a:r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) тест 6-минутной ходьбы (при ХСН);</a:t>
            </a:r>
          </a:p>
          <a:p>
            <a:pPr marL="228600" indent="-228600">
              <a:buAutoNum type="arabicParenR" startAt="2"/>
            </a:pPr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ортостатическая проба </a:t>
            </a:r>
            <a:r>
              <a:rPr lang="ru-RU" sz="1000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Летунова</a:t>
            </a:r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</a:p>
          <a:p>
            <a:r>
              <a:rPr lang="ru-RU" sz="9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Дыхательная система: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1) пробы Штанге и </a:t>
            </a:r>
            <a:r>
              <a:rPr lang="ru-RU" sz="1000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Генчи</a:t>
            </a:r>
            <a:endParaRPr lang="ru-RU" sz="1000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endParaRPr lang="ru-RU" sz="1000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152F5113-7A9B-2C50-E603-65AE13B763D1}"/>
              </a:ext>
            </a:extLst>
          </p:cNvPr>
          <p:cNvCxnSpPr>
            <a:cxnSpLocks/>
          </p:cNvCxnSpPr>
          <p:nvPr/>
        </p:nvCxnSpPr>
        <p:spPr>
          <a:xfrm>
            <a:off x="6096000" y="1111517"/>
            <a:ext cx="0" cy="4983572"/>
          </a:xfrm>
          <a:prstGeom prst="line">
            <a:avLst/>
          </a:prstGeom>
          <a:ln w="31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040" name="Рисунок 1039">
            <a:extLst>
              <a:ext uri="{FF2B5EF4-FFF2-40B4-BE49-F238E27FC236}">
                <a16:creationId xmlns:a16="http://schemas.microsoft.com/office/drawing/2014/main" id="{584A64F1-8742-68FE-A6C1-2409C025A3C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36525" y="706085"/>
            <a:ext cx="793037" cy="793037"/>
          </a:xfrm>
          <a:prstGeom prst="rect">
            <a:avLst/>
          </a:prstGeom>
        </p:spPr>
      </p:pic>
      <p:sp>
        <p:nvSpPr>
          <p:cNvPr id="1072" name="TextBox 1071">
            <a:extLst>
              <a:ext uri="{FF2B5EF4-FFF2-40B4-BE49-F238E27FC236}">
                <a16:creationId xmlns:a16="http://schemas.microsoft.com/office/drawing/2014/main" id="{6EBAA350-9BE7-709F-BCB8-C17B5E73D2D1}"/>
              </a:ext>
            </a:extLst>
          </p:cNvPr>
          <p:cNvSpPr txBox="1"/>
          <p:nvPr/>
        </p:nvSpPr>
        <p:spPr>
          <a:xfrm>
            <a:off x="440070" y="1483033"/>
            <a:ext cx="5516264" cy="1177008"/>
          </a:xfrm>
          <a:prstGeom prst="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4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Первичное обращение включает: 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1) сбор жалоб и анамнеза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2) объективный и инструментальный осмотр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3) анализ медицинской документации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4) постановку предварительного диагноза </a:t>
            </a:r>
          </a:p>
          <a:p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5) назначение диагностических, лечебных и профилактических мероприятий</a:t>
            </a:r>
          </a:p>
        </p:txBody>
      </p:sp>
      <p:sp>
        <p:nvSpPr>
          <p:cNvPr id="1073" name="TextBox 1072">
            <a:extLst>
              <a:ext uri="{FF2B5EF4-FFF2-40B4-BE49-F238E27FC236}">
                <a16:creationId xmlns:a16="http://schemas.microsoft.com/office/drawing/2014/main" id="{E1513823-8A2F-074E-2252-C4FC34075591}"/>
              </a:ext>
            </a:extLst>
          </p:cNvPr>
          <p:cNvSpPr txBox="1"/>
          <p:nvPr/>
        </p:nvSpPr>
        <p:spPr>
          <a:xfrm>
            <a:off x="3071639" y="2743560"/>
            <a:ext cx="2907107" cy="866127"/>
          </a:xfrm>
          <a:prstGeom prst="rect">
            <a:avLst/>
          </a:prstGeom>
          <a:solidFill>
            <a:srgbClr val="FFCCCC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r>
              <a:rPr lang="ru-RU" sz="1200" b="1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Пальпаторное</a:t>
            </a:r>
            <a:r>
              <a:rPr lang="ru-RU" sz="12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исследование: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периферических лимфатических узлов;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щитовидной железы,</a:t>
            </a:r>
          </a:p>
          <a:p>
            <a:r>
              <a:rPr lang="ru-RU" sz="1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суставов.</a:t>
            </a:r>
          </a:p>
          <a:p>
            <a:endParaRPr lang="ru-RU" sz="1000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75" name="TextBox 1074">
            <a:extLst>
              <a:ext uri="{FF2B5EF4-FFF2-40B4-BE49-F238E27FC236}">
                <a16:creationId xmlns:a16="http://schemas.microsoft.com/office/drawing/2014/main" id="{FB8841D3-6D15-AE30-B8C0-CA7597621E5B}"/>
              </a:ext>
            </a:extLst>
          </p:cNvPr>
          <p:cNvSpPr txBox="1"/>
          <p:nvPr/>
        </p:nvSpPr>
        <p:spPr>
          <a:xfrm>
            <a:off x="3840924" y="4108603"/>
            <a:ext cx="2137819" cy="161582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результатам объема исследований устанавливается </a:t>
            </a:r>
            <a:r>
              <a:rPr lang="ru-RU" sz="1100" b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ПРЕДВАРИТЕЛЬНЫЙ ДИАГНОЗ</a:t>
            </a: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назначаются рекомендации: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режиму физической активности, сна, питанию;  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лекарственной терапии 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дальнейшего обследования в системе  ОСМС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2A968E2B-DA83-ED94-4DA7-61ADD60F71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85463"/>
              </p:ext>
            </p:extLst>
          </p:nvPr>
        </p:nvGraphicFramePr>
        <p:xfrm>
          <a:off x="6428509" y="1550513"/>
          <a:ext cx="4424218" cy="45445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105">
                  <a:extLst>
                    <a:ext uri="{9D8B030D-6E8A-4147-A177-3AD203B41FA5}">
                      <a16:colId xmlns:a16="http://schemas.microsoft.com/office/drawing/2014/main" val="2710725118"/>
                    </a:ext>
                  </a:extLst>
                </a:gridCol>
                <a:gridCol w="4177113">
                  <a:extLst>
                    <a:ext uri="{9D8B030D-6E8A-4147-A177-3AD203B41FA5}">
                      <a16:colId xmlns:a16="http://schemas.microsoft.com/office/drawing/2014/main" val="1505958102"/>
                    </a:ext>
                  </a:extLst>
                </a:gridCol>
              </a:tblGrid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№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Наименование услуги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843997426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Прием врача общей практики/терапевта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89141359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Прием: Фельдшер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27350118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3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Прием: Медицинская сестра (расширенной практики)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227324636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4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Прием: Акушерка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375071558"/>
                  </a:ext>
                </a:extLst>
              </a:tr>
              <a:tr h="1289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5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Доврачебный осмотр в смотровом кабинете: Акушерка/Фельдшер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007245527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6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Доврачебный осмотр в смотровом кабинете: Медицинская сестра 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93551354"/>
                  </a:ext>
                </a:extLst>
              </a:tr>
              <a:tr h="155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7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Прием специалиста ПМСП  в кабинете неотложной помощи (врач, фельдшер)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156438667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8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Выезд мобильной бригады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381123128"/>
                  </a:ext>
                </a:extLst>
              </a:tr>
              <a:tr h="12462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Проведение лабораторно-инструментальных исследований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3307886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9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Общий анализ крови 6 параметров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786057342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10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Общий анализ мочи 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840648929"/>
                  </a:ext>
                </a:extLst>
              </a:tr>
              <a:tr h="124624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Инструментальные методы исследования: 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 hMerge="1"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0673419"/>
                  </a:ext>
                </a:extLst>
              </a:tr>
              <a:tr h="257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11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Антропометрия (рост, вес, расчет индекса массы тела, измерение окружности талии)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467368941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12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Измерение артериального давления 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422608882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13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Измерение окружности конечностей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5044274"/>
                  </a:ext>
                </a:extLst>
              </a:tr>
              <a:tr h="257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14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Электрофизиологическое исследование сердца: ишемический тест («6 минутная ходьба»)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71712530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15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Диагностическая флюорография (1 проекция)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871277443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16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Диагностическая флюорография (2 проекции)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446978934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17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Электрокардиографическое исследование (в 12 отведениях) с расшифровкой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48281052"/>
                  </a:ext>
                </a:extLst>
              </a:tr>
              <a:tr h="1686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18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Пульсоксиметрия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612017293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19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Динамометрия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60864611"/>
                  </a:ext>
                </a:extLst>
              </a:tr>
              <a:tr h="1325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20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Отоскопия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786997427"/>
                  </a:ext>
                </a:extLst>
              </a:tr>
              <a:tr h="12651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21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Офтальмоскопия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224031771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22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Проведение диагностики диабетической нейропатии нижних конечностей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4017312072"/>
                  </a:ext>
                </a:extLst>
              </a:tr>
              <a:tr h="257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23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Измерение внутриглазного давления по Маклакову (1 глаз) или бесконтактная пневмотонометрия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2315991740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24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Ортостатическая проба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878395525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25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Функциональная проба Летунова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3371349760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26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Проба Штанге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98248128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27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Проба Генчи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978119217"/>
                  </a:ext>
                </a:extLst>
              </a:tr>
              <a:tr h="1246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>
                          <a:effectLst/>
                        </a:rPr>
                        <a:t>28</a:t>
                      </a:r>
                      <a:endParaRPr lang="ru-KZ" sz="8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800" kern="0" dirty="0">
                          <a:effectLst/>
                        </a:rPr>
                        <a:t>Ультразвуковое исследование (по </a:t>
                      </a:r>
                      <a:r>
                        <a:rPr lang="ru-KZ" sz="800" kern="0" dirty="0" err="1">
                          <a:effectLst/>
                        </a:rPr>
                        <a:t>показанииям</a:t>
                      </a:r>
                      <a:r>
                        <a:rPr lang="ru-KZ" sz="800" kern="0" dirty="0">
                          <a:effectLst/>
                        </a:rPr>
                        <a:t>)</a:t>
                      </a:r>
                      <a:endParaRPr lang="ru-KZ" sz="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375" marR="43375" marT="0" marB="0" anchor="ctr"/>
                </a:tc>
                <a:extLst>
                  <a:ext uri="{0D108BD9-81ED-4DB2-BD59-A6C34878D82A}">
                    <a16:rowId xmlns:a16="http://schemas.microsoft.com/office/drawing/2014/main" val="171669725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6FC7696-FA33-B93C-B234-8EDDD3821627}"/>
              </a:ext>
            </a:extLst>
          </p:cNvPr>
          <p:cNvSpPr txBox="1"/>
          <p:nvPr/>
        </p:nvSpPr>
        <p:spPr>
          <a:xfrm>
            <a:off x="6264788" y="836986"/>
            <a:ext cx="4587774" cy="523220"/>
          </a:xfrm>
          <a:prstGeom prst="rect">
            <a:avLst/>
          </a:prstGeom>
          <a:solidFill>
            <a:srgbClr val="D1F4F3"/>
          </a:solidFill>
          <a:ln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Базовый объем ПМСП</a:t>
            </a:r>
            <a:r>
              <a:rPr lang="ru-RU" sz="14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оказываемых при первичном обращении пациента на уровне ПМСП в рамках ГОБМП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756AB917-42BD-9D4B-31F4-64142D753A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64061" y="6936"/>
            <a:ext cx="2127939" cy="591192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:a16="http://schemas.microsoft.com/office/drawing/2014/main" id="{21CA6B14-F2B5-B187-B4CB-C374561D1684}"/>
              </a:ext>
            </a:extLst>
          </p:cNvPr>
          <p:cNvSpPr txBox="1"/>
          <p:nvPr/>
        </p:nvSpPr>
        <p:spPr>
          <a:xfrm>
            <a:off x="455397" y="6317190"/>
            <a:ext cx="10898403" cy="350737"/>
          </a:xfrm>
          <a:prstGeom prst="rect">
            <a:avLst/>
          </a:prstGeom>
          <a:ln w="19050"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L="91440" algn="just">
              <a:lnSpc>
                <a:spcPct val="100000"/>
              </a:lnSpc>
              <a:spcBef>
                <a:spcPts val="335"/>
              </a:spcBef>
            </a:pPr>
            <a:r>
              <a:rPr lang="ru-RU" sz="20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Прикрепление в организацию ПМСП проводится вне зависимости от статуса застрахованности</a:t>
            </a:r>
            <a:endParaRPr sz="2000" b="1" i="1" kern="1200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object 17">
            <a:extLst>
              <a:ext uri="{FF2B5EF4-FFF2-40B4-BE49-F238E27FC236}">
                <a16:creationId xmlns:a16="http://schemas.microsoft.com/office/drawing/2014/main" id="{EF564EEC-B6AB-1FD9-0A9F-F33C4002214F}"/>
              </a:ext>
            </a:extLst>
          </p:cNvPr>
          <p:cNvSpPr txBox="1"/>
          <p:nvPr/>
        </p:nvSpPr>
        <p:spPr>
          <a:xfrm>
            <a:off x="11036525" y="3040536"/>
            <a:ext cx="1007693" cy="966931"/>
          </a:xfrm>
          <a:prstGeom prst="rect">
            <a:avLst/>
          </a:prstGeom>
          <a:solidFill>
            <a:srgbClr val="EBF9F9"/>
          </a:solidFill>
          <a:ln w="9525">
            <a:solidFill>
              <a:srgbClr val="FF99CC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R="160020" algn="ctr" rtl="0">
              <a:lnSpc>
                <a:spcPct val="100000"/>
              </a:lnSpc>
              <a:spcBef>
                <a:spcPts val="340"/>
              </a:spcBef>
            </a:pPr>
            <a:r>
              <a:rPr sz="12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NB!!! </a:t>
            </a:r>
            <a:r>
              <a:rPr lang="ru-RU" sz="12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Тариф </a:t>
            </a:r>
            <a:r>
              <a:rPr lang="ru-RU" sz="1200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Базового объема ПМСП  </a:t>
            </a:r>
            <a:r>
              <a:rPr lang="ru-RU" sz="12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в разработке.</a:t>
            </a:r>
            <a:endParaRPr sz="1200" b="1" i="1" kern="1200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" name="Google Shape;146;p27">
            <a:extLst>
              <a:ext uri="{FF2B5EF4-FFF2-40B4-BE49-F238E27FC236}">
                <a16:creationId xmlns:a16="http://schemas.microsoft.com/office/drawing/2014/main" id="{4919F80E-5130-6E27-F661-F7D0708F08E2}"/>
              </a:ext>
            </a:extLst>
          </p:cNvPr>
          <p:cNvSpPr/>
          <p:nvPr/>
        </p:nvSpPr>
        <p:spPr>
          <a:xfrm>
            <a:off x="8184104" y="75215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47;p27">
            <a:extLst>
              <a:ext uri="{FF2B5EF4-FFF2-40B4-BE49-F238E27FC236}">
                <a16:creationId xmlns:a16="http://schemas.microsoft.com/office/drawing/2014/main" id="{141BA04E-7EE5-9BE0-A6B3-6F8C73EF2D5E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650434" y="84451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50146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A198ADB7-C23C-1A0F-9C9B-5821007F3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7F45D9DC-464F-0E04-2F1F-0733C7A1BDFE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65;p1">
            <a:extLst>
              <a:ext uri="{FF2B5EF4-FFF2-40B4-BE49-F238E27FC236}">
                <a16:creationId xmlns:a16="http://schemas.microsoft.com/office/drawing/2014/main" id="{3AC5F455-F13F-368A-9A2B-975469F7A565}"/>
              </a:ext>
            </a:extLst>
          </p:cNvPr>
          <p:cNvSpPr/>
          <p:nvPr/>
        </p:nvSpPr>
        <p:spPr>
          <a:xfrm>
            <a:off x="179286" y="99822"/>
            <a:ext cx="9705502" cy="400069"/>
          </a:xfrm>
          <a:prstGeom prst="rect">
            <a:avLst/>
          </a:prstGeom>
          <a:noFill/>
          <a:ln w="3175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363">
              <a:buClr>
                <a:srgbClr val="000000"/>
              </a:buClr>
              <a:buSzPts val="4000"/>
            </a:pPr>
            <a:r>
              <a:rPr lang="kk-KZ" sz="20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ПЕРВИЧНОЕ ОБРАЩЕНИЕ ПАЦИЕНТА -  НЕЗАСТРАХОВАННЫЕ</a:t>
            </a:r>
            <a:endParaRPr lang="ru-RU" sz="2000" i="1" kern="0" dirty="0">
              <a:solidFill>
                <a:srgbClr val="00808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D382E1C6-3535-CBCC-91C7-C6104A940EFB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567160" y="6347419"/>
            <a:ext cx="2743200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6</a:t>
            </a:fld>
            <a:endParaRPr lang="ru-RU"/>
          </a:p>
        </p:txBody>
      </p: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F6DF939B-1705-BD8B-5E47-0C405CD8F236}"/>
              </a:ext>
            </a:extLst>
          </p:cNvPr>
          <p:cNvCxnSpPr>
            <a:cxnSpLocks/>
          </p:cNvCxnSpPr>
          <p:nvPr/>
        </p:nvCxnSpPr>
        <p:spPr>
          <a:xfrm>
            <a:off x="6098019" y="898380"/>
            <a:ext cx="0" cy="5555098"/>
          </a:xfrm>
          <a:prstGeom prst="line">
            <a:avLst/>
          </a:prstGeom>
          <a:ln w="28575">
            <a:solidFill>
              <a:srgbClr val="33CCCC"/>
            </a:solidFill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63" name="Прямоугольник 1162">
            <a:extLst>
              <a:ext uri="{FF2B5EF4-FFF2-40B4-BE49-F238E27FC236}">
                <a16:creationId xmlns:a16="http://schemas.microsoft.com/office/drawing/2014/main" id="{AAABB397-ECEC-28F1-57C8-3A4AC6EC1EE6}"/>
              </a:ext>
            </a:extLst>
          </p:cNvPr>
          <p:cNvSpPr/>
          <p:nvPr/>
        </p:nvSpPr>
        <p:spPr>
          <a:xfrm>
            <a:off x="2870516" y="575111"/>
            <a:ext cx="1383410" cy="36512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ПАЦИЕНТ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1164" name="Прямоугольник 1163">
            <a:extLst>
              <a:ext uri="{FF2B5EF4-FFF2-40B4-BE49-F238E27FC236}">
                <a16:creationId xmlns:a16="http://schemas.microsoft.com/office/drawing/2014/main" id="{37759320-0437-9B12-5773-F04743E5DC13}"/>
              </a:ext>
            </a:extLst>
          </p:cNvPr>
          <p:cNvSpPr/>
          <p:nvPr/>
        </p:nvSpPr>
        <p:spPr>
          <a:xfrm>
            <a:off x="1727199" y="1089768"/>
            <a:ext cx="3365225" cy="793037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 острым заболеванием, например: </a:t>
            </a:r>
            <a:r>
              <a:rPr lang="ru-RU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ОРВИ </a:t>
            </a:r>
          </a:p>
        </p:txBody>
      </p:sp>
      <p:pic>
        <p:nvPicPr>
          <p:cNvPr id="1165" name="Рисунок 1164">
            <a:extLst>
              <a:ext uri="{FF2B5EF4-FFF2-40B4-BE49-F238E27FC236}">
                <a16:creationId xmlns:a16="http://schemas.microsoft.com/office/drawing/2014/main" id="{9845A5B8-475B-F673-1123-06E5BE98FE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1522" y="828944"/>
            <a:ext cx="793037" cy="793037"/>
          </a:xfrm>
          <a:prstGeom prst="rect">
            <a:avLst/>
          </a:prstGeom>
        </p:spPr>
      </p:pic>
      <p:cxnSp>
        <p:nvCxnSpPr>
          <p:cNvPr id="1171" name="Прямая соединительная линия 1170">
            <a:extLst>
              <a:ext uri="{FF2B5EF4-FFF2-40B4-BE49-F238E27FC236}">
                <a16:creationId xmlns:a16="http://schemas.microsoft.com/office/drawing/2014/main" id="{0DA7C10E-0C89-F319-A055-D876C21744C9}"/>
              </a:ext>
            </a:extLst>
          </p:cNvPr>
          <p:cNvCxnSpPr>
            <a:cxnSpLocks/>
          </p:cNvCxnSpPr>
          <p:nvPr/>
        </p:nvCxnSpPr>
        <p:spPr>
          <a:xfrm flipV="1">
            <a:off x="179286" y="515212"/>
            <a:ext cx="7093087" cy="14510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6" name="TextBox 1175">
            <a:extLst>
              <a:ext uri="{FF2B5EF4-FFF2-40B4-BE49-F238E27FC236}">
                <a16:creationId xmlns:a16="http://schemas.microsoft.com/office/drawing/2014/main" id="{C3AB376D-4ED0-87D8-1791-C8EFF788A5A1}"/>
              </a:ext>
            </a:extLst>
          </p:cNvPr>
          <p:cNvSpPr txBox="1"/>
          <p:nvPr/>
        </p:nvSpPr>
        <p:spPr>
          <a:xfrm rot="5400000">
            <a:off x="4331134" y="2009942"/>
            <a:ext cx="2407189" cy="5847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cxnSp>
        <p:nvCxnSpPr>
          <p:cNvPr id="1177" name="Прямая со стрелкой 1176">
            <a:extLst>
              <a:ext uri="{FF2B5EF4-FFF2-40B4-BE49-F238E27FC236}">
                <a16:creationId xmlns:a16="http://schemas.microsoft.com/office/drawing/2014/main" id="{636102BA-1375-3B35-E1C6-99F2E08113CC}"/>
              </a:ext>
            </a:extLst>
          </p:cNvPr>
          <p:cNvCxnSpPr>
            <a:cxnSpLocks/>
            <a:stCxn id="1164" idx="2"/>
            <a:endCxn id="1193" idx="0"/>
          </p:cNvCxnSpPr>
          <p:nvPr/>
        </p:nvCxnSpPr>
        <p:spPr>
          <a:xfrm>
            <a:off x="3409812" y="1882805"/>
            <a:ext cx="11366" cy="264850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3" name="TextBox 1192">
            <a:extLst>
              <a:ext uri="{FF2B5EF4-FFF2-40B4-BE49-F238E27FC236}">
                <a16:creationId xmlns:a16="http://schemas.microsoft.com/office/drawing/2014/main" id="{AB149432-321E-EAB2-EFBA-4CE6D2A8D1AE}"/>
              </a:ext>
            </a:extLst>
          </p:cNvPr>
          <p:cNvSpPr txBox="1"/>
          <p:nvPr/>
        </p:nvSpPr>
        <p:spPr>
          <a:xfrm>
            <a:off x="1887283" y="2147655"/>
            <a:ext cx="3067790" cy="86177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Кабинет первичного обращения </a:t>
            </a:r>
          </a:p>
          <a:p>
            <a:pPr algn="ctr"/>
            <a:r>
              <a:rPr lang="ru-RU" sz="14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(терапевт/врач общей практики)</a:t>
            </a:r>
            <a:endParaRPr lang="ru-KZ" sz="1400" b="1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99" name="TextBox 1198">
            <a:extLst>
              <a:ext uri="{FF2B5EF4-FFF2-40B4-BE49-F238E27FC236}">
                <a16:creationId xmlns:a16="http://schemas.microsoft.com/office/drawing/2014/main" id="{0225D30C-4959-A0EC-6075-D88DD5A6C351}"/>
              </a:ext>
            </a:extLst>
          </p:cNvPr>
          <p:cNvSpPr txBox="1"/>
          <p:nvPr/>
        </p:nvSpPr>
        <p:spPr>
          <a:xfrm>
            <a:off x="1822855" y="3241055"/>
            <a:ext cx="3211973" cy="369332"/>
          </a:xfrm>
          <a:prstGeom prst="rect">
            <a:avLst/>
          </a:prstGeom>
          <a:solidFill>
            <a:srgbClr val="D1F4F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Услуги базового объема ПМСП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00" name="Прямая со стрелкой 1199">
            <a:extLst>
              <a:ext uri="{FF2B5EF4-FFF2-40B4-BE49-F238E27FC236}">
                <a16:creationId xmlns:a16="http://schemas.microsoft.com/office/drawing/2014/main" id="{1795175C-5809-FD23-BACD-10EF1FE2FB0F}"/>
              </a:ext>
            </a:extLst>
          </p:cNvPr>
          <p:cNvCxnSpPr>
            <a:cxnSpLocks/>
            <a:stCxn id="1193" idx="2"/>
            <a:endCxn id="1199" idx="0"/>
          </p:cNvCxnSpPr>
          <p:nvPr/>
        </p:nvCxnSpPr>
        <p:spPr>
          <a:xfrm>
            <a:off x="3421178" y="3009429"/>
            <a:ext cx="7664" cy="231626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7" name="TextBox 1206">
            <a:extLst>
              <a:ext uri="{FF2B5EF4-FFF2-40B4-BE49-F238E27FC236}">
                <a16:creationId xmlns:a16="http://schemas.microsoft.com/office/drawing/2014/main" id="{05FDFEBA-7348-DE2F-BAAA-489F86D4E704}"/>
              </a:ext>
            </a:extLst>
          </p:cNvPr>
          <p:cNvSpPr txBox="1"/>
          <p:nvPr/>
        </p:nvSpPr>
        <p:spPr>
          <a:xfrm>
            <a:off x="3074547" y="4502571"/>
            <a:ext cx="2883941" cy="702115"/>
          </a:xfrm>
          <a:prstGeom prst="rect">
            <a:avLst/>
          </a:prstGeom>
          <a:solidFill>
            <a:srgbClr val="ECFAFA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установление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диагноза,</a:t>
            </a:r>
          </a:p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назначение лечения</a:t>
            </a:r>
          </a:p>
          <a:p>
            <a:pPr algn="ctr"/>
            <a:endParaRPr lang="ru-RU" sz="1000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11" name="Прямая со стрелкой 1210">
            <a:extLst>
              <a:ext uri="{FF2B5EF4-FFF2-40B4-BE49-F238E27FC236}">
                <a16:creationId xmlns:a16="http://schemas.microsoft.com/office/drawing/2014/main" id="{FE4852ED-FA57-63EF-F12A-7982B0E24002}"/>
              </a:ext>
            </a:extLst>
          </p:cNvPr>
          <p:cNvCxnSpPr>
            <a:cxnSpLocks/>
            <a:stCxn id="1199" idx="2"/>
            <a:endCxn id="1207" idx="0"/>
          </p:cNvCxnSpPr>
          <p:nvPr/>
        </p:nvCxnSpPr>
        <p:spPr>
          <a:xfrm>
            <a:off x="3428842" y="3610387"/>
            <a:ext cx="1087676" cy="892184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5" name="TextBox 1214">
            <a:extLst>
              <a:ext uri="{FF2B5EF4-FFF2-40B4-BE49-F238E27FC236}">
                <a16:creationId xmlns:a16="http://schemas.microsoft.com/office/drawing/2014/main" id="{B5843A6F-FA7A-0AF0-696D-4C79287730C2}"/>
              </a:ext>
            </a:extLst>
          </p:cNvPr>
          <p:cNvSpPr txBox="1"/>
          <p:nvPr/>
        </p:nvSpPr>
        <p:spPr>
          <a:xfrm>
            <a:off x="287786" y="2147655"/>
            <a:ext cx="1270649" cy="1384995"/>
          </a:xfrm>
          <a:prstGeom prst="rect">
            <a:avLst/>
          </a:prstGeom>
          <a:solidFill>
            <a:srgbClr val="ECFAFA"/>
          </a:solidFill>
          <a:ln>
            <a:solidFill>
              <a:srgbClr val="FF99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NB!!! </a:t>
            </a:r>
            <a:r>
              <a:rPr lang="ru-RU" sz="1200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Прием в рамках первичного обращения  </a:t>
            </a:r>
            <a:r>
              <a:rPr lang="ru-RU" sz="12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одному заболеванию 2 раза в месяц </a:t>
            </a:r>
            <a:endParaRPr lang="ru-KZ" sz="1200" b="1" i="1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36" name="TextBox 1235">
            <a:extLst>
              <a:ext uri="{FF2B5EF4-FFF2-40B4-BE49-F238E27FC236}">
                <a16:creationId xmlns:a16="http://schemas.microsoft.com/office/drawing/2014/main" id="{9BB82C58-1DCC-D2E7-0250-A0AB71CA3B25}"/>
              </a:ext>
            </a:extLst>
          </p:cNvPr>
          <p:cNvSpPr txBox="1"/>
          <p:nvPr/>
        </p:nvSpPr>
        <p:spPr>
          <a:xfrm>
            <a:off x="193786" y="4165209"/>
            <a:ext cx="2421748" cy="144655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результатам объема исследований устанавливается </a:t>
            </a:r>
            <a:r>
              <a:rPr lang="ru-RU" sz="1100" b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предварительный диагноз</a:t>
            </a: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, назначаются рекомендации: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режиму физической активности, сна, питанию;  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лекарственной терапии </a:t>
            </a:r>
          </a:p>
          <a:p>
            <a:pPr marL="228600" indent="-228600">
              <a:buAutoNum type="arabicParenR"/>
            </a:pPr>
            <a:r>
              <a:rPr lang="ru-RU" sz="1100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дальнейшего обследования в системе  ОСМС</a:t>
            </a:r>
          </a:p>
        </p:txBody>
      </p:sp>
      <p:sp>
        <p:nvSpPr>
          <p:cNvPr id="1239" name="Прямоугольник 1238">
            <a:extLst>
              <a:ext uri="{FF2B5EF4-FFF2-40B4-BE49-F238E27FC236}">
                <a16:creationId xmlns:a16="http://schemas.microsoft.com/office/drawing/2014/main" id="{287BD9AF-5013-267E-5306-99C961C3D36D}"/>
              </a:ext>
            </a:extLst>
          </p:cNvPr>
          <p:cNvSpPr/>
          <p:nvPr/>
        </p:nvSpPr>
        <p:spPr>
          <a:xfrm>
            <a:off x="8064880" y="898380"/>
            <a:ext cx="1383410" cy="36512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ПАЦИЕНТ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1240" name="Прямоугольник 1239">
            <a:extLst>
              <a:ext uri="{FF2B5EF4-FFF2-40B4-BE49-F238E27FC236}">
                <a16:creationId xmlns:a16="http://schemas.microsoft.com/office/drawing/2014/main" id="{7B60D12A-D8CC-321B-391F-72C8609B0EA3}"/>
              </a:ext>
            </a:extLst>
          </p:cNvPr>
          <p:cNvSpPr/>
          <p:nvPr/>
        </p:nvSpPr>
        <p:spPr>
          <a:xfrm>
            <a:off x="6575454" y="1329760"/>
            <a:ext cx="4307955" cy="458704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 хроническим заболеванием </a:t>
            </a:r>
            <a:r>
              <a:rPr lang="ru-RU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(ЗПДН)</a:t>
            </a:r>
          </a:p>
        </p:txBody>
      </p:sp>
      <p:sp>
        <p:nvSpPr>
          <p:cNvPr id="1243" name="TextBox 1242">
            <a:extLst>
              <a:ext uri="{FF2B5EF4-FFF2-40B4-BE49-F238E27FC236}">
                <a16:creationId xmlns:a16="http://schemas.microsoft.com/office/drawing/2014/main" id="{0962532E-D2E8-BA48-D8A6-C8E099BE5F9E}"/>
              </a:ext>
            </a:extLst>
          </p:cNvPr>
          <p:cNvSpPr txBox="1"/>
          <p:nvPr/>
        </p:nvSpPr>
        <p:spPr>
          <a:xfrm>
            <a:off x="6631055" y="1989738"/>
            <a:ext cx="4168188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Кабинет первичного обращения </a:t>
            </a:r>
          </a:p>
          <a:p>
            <a:pPr algn="ctr"/>
            <a:r>
              <a:rPr lang="ru-RU" sz="14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(терапевт/врач общей практики)</a:t>
            </a:r>
            <a:endParaRPr lang="ru-KZ" sz="1400" b="1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44" name="TextBox 1243">
            <a:extLst>
              <a:ext uri="{FF2B5EF4-FFF2-40B4-BE49-F238E27FC236}">
                <a16:creationId xmlns:a16="http://schemas.microsoft.com/office/drawing/2014/main" id="{78D55A4C-65DB-7F3C-9F46-367E5A5E8FEF}"/>
              </a:ext>
            </a:extLst>
          </p:cNvPr>
          <p:cNvSpPr txBox="1"/>
          <p:nvPr/>
        </p:nvSpPr>
        <p:spPr>
          <a:xfrm>
            <a:off x="7109162" y="2702925"/>
            <a:ext cx="3211973" cy="369332"/>
          </a:xfrm>
          <a:prstGeom prst="rect">
            <a:avLst/>
          </a:prstGeom>
          <a:solidFill>
            <a:srgbClr val="D1F4F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Услуги базового объема ПМСП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45" name="Прямая со стрелкой 1244">
            <a:extLst>
              <a:ext uri="{FF2B5EF4-FFF2-40B4-BE49-F238E27FC236}">
                <a16:creationId xmlns:a16="http://schemas.microsoft.com/office/drawing/2014/main" id="{9DE98F6A-134A-BB52-2171-53EA4A19103E}"/>
              </a:ext>
            </a:extLst>
          </p:cNvPr>
          <p:cNvCxnSpPr>
            <a:cxnSpLocks/>
            <a:stCxn id="1240" idx="2"/>
            <a:endCxn id="1243" idx="0"/>
          </p:cNvCxnSpPr>
          <p:nvPr/>
        </p:nvCxnSpPr>
        <p:spPr>
          <a:xfrm flipH="1">
            <a:off x="8715149" y="1788464"/>
            <a:ext cx="14283" cy="201274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0" name="Прямая со стрелкой 1249">
            <a:extLst>
              <a:ext uri="{FF2B5EF4-FFF2-40B4-BE49-F238E27FC236}">
                <a16:creationId xmlns:a16="http://schemas.microsoft.com/office/drawing/2014/main" id="{85AE1870-FD51-2B0B-00F0-D8BAEBD5B11F}"/>
              </a:ext>
            </a:extLst>
          </p:cNvPr>
          <p:cNvCxnSpPr>
            <a:cxnSpLocks/>
            <a:stCxn id="1243" idx="2"/>
            <a:endCxn id="1244" idx="0"/>
          </p:cNvCxnSpPr>
          <p:nvPr/>
        </p:nvCxnSpPr>
        <p:spPr>
          <a:xfrm>
            <a:off x="8715149" y="2574513"/>
            <a:ext cx="0" cy="128412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1" name="TextBox 1260">
            <a:extLst>
              <a:ext uri="{FF2B5EF4-FFF2-40B4-BE49-F238E27FC236}">
                <a16:creationId xmlns:a16="http://schemas.microsoft.com/office/drawing/2014/main" id="{1FDD2CE9-C469-30C4-398B-F1CE0DF0A3E1}"/>
              </a:ext>
            </a:extLst>
          </p:cNvPr>
          <p:cNvSpPr txBox="1"/>
          <p:nvPr/>
        </p:nvSpPr>
        <p:spPr>
          <a:xfrm>
            <a:off x="7272373" y="3253451"/>
            <a:ext cx="2883941" cy="702115"/>
          </a:xfrm>
          <a:prstGeom prst="rect">
            <a:avLst/>
          </a:prstGeom>
          <a:solidFill>
            <a:srgbClr val="ECFAFA"/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установление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диагноза,</a:t>
            </a:r>
          </a:p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назначение лечения</a:t>
            </a:r>
          </a:p>
          <a:p>
            <a:pPr algn="ctr"/>
            <a:endParaRPr lang="ru-RU" sz="1000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62" name="Прямая со стрелкой 1261">
            <a:extLst>
              <a:ext uri="{FF2B5EF4-FFF2-40B4-BE49-F238E27FC236}">
                <a16:creationId xmlns:a16="http://schemas.microsoft.com/office/drawing/2014/main" id="{2B439CCB-B69A-79DB-9F00-807A3E008829}"/>
              </a:ext>
            </a:extLst>
          </p:cNvPr>
          <p:cNvCxnSpPr>
            <a:cxnSpLocks/>
            <a:stCxn id="1244" idx="2"/>
            <a:endCxn id="1261" idx="0"/>
          </p:cNvCxnSpPr>
          <p:nvPr/>
        </p:nvCxnSpPr>
        <p:spPr>
          <a:xfrm flipH="1">
            <a:off x="8714344" y="3072257"/>
            <a:ext cx="805" cy="181194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5" name="TextBox 1274">
            <a:extLst>
              <a:ext uri="{FF2B5EF4-FFF2-40B4-BE49-F238E27FC236}">
                <a16:creationId xmlns:a16="http://schemas.microsoft.com/office/drawing/2014/main" id="{DCF6315F-AE40-BC5A-885A-BE2908D4B9EA}"/>
              </a:ext>
            </a:extLst>
          </p:cNvPr>
          <p:cNvSpPr txBox="1"/>
          <p:nvPr/>
        </p:nvSpPr>
        <p:spPr>
          <a:xfrm rot="5400000">
            <a:off x="10163873" y="2342784"/>
            <a:ext cx="2596990" cy="5847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1276" name="TextBox 1275">
            <a:extLst>
              <a:ext uri="{FF2B5EF4-FFF2-40B4-BE49-F238E27FC236}">
                <a16:creationId xmlns:a16="http://schemas.microsoft.com/office/drawing/2014/main" id="{F02F91E7-B68C-A412-A416-31CE09212EBE}"/>
              </a:ext>
            </a:extLst>
          </p:cNvPr>
          <p:cNvSpPr txBox="1"/>
          <p:nvPr/>
        </p:nvSpPr>
        <p:spPr>
          <a:xfrm>
            <a:off x="7116305" y="4453887"/>
            <a:ext cx="3211970" cy="7887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Диагноз пациента относится к ЗПДН, наблюдение, лечение проводится в рамках Д-учета</a:t>
            </a:r>
          </a:p>
        </p:txBody>
      </p:sp>
      <p:cxnSp>
        <p:nvCxnSpPr>
          <p:cNvPr id="1277" name="Прямая со стрелкой 1276">
            <a:extLst>
              <a:ext uri="{FF2B5EF4-FFF2-40B4-BE49-F238E27FC236}">
                <a16:creationId xmlns:a16="http://schemas.microsoft.com/office/drawing/2014/main" id="{C0B7988C-2CE6-CC8B-7721-A41C8DEFCD41}"/>
              </a:ext>
            </a:extLst>
          </p:cNvPr>
          <p:cNvCxnSpPr>
            <a:cxnSpLocks/>
            <a:stCxn id="1261" idx="2"/>
            <a:endCxn id="1276" idx="0"/>
          </p:cNvCxnSpPr>
          <p:nvPr/>
        </p:nvCxnSpPr>
        <p:spPr>
          <a:xfrm>
            <a:off x="8714344" y="3955566"/>
            <a:ext cx="7946" cy="49832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1" name="Прямая соединительная линия 1280">
            <a:extLst>
              <a:ext uri="{FF2B5EF4-FFF2-40B4-BE49-F238E27FC236}">
                <a16:creationId xmlns:a16="http://schemas.microsoft.com/office/drawing/2014/main" id="{D0700C0F-86BF-5381-A264-90D5EC57AE29}"/>
              </a:ext>
            </a:extLst>
          </p:cNvPr>
          <p:cNvCxnSpPr>
            <a:cxnSpLocks/>
          </p:cNvCxnSpPr>
          <p:nvPr/>
        </p:nvCxnSpPr>
        <p:spPr>
          <a:xfrm flipH="1">
            <a:off x="6282650" y="4062192"/>
            <a:ext cx="5507471" cy="23723"/>
          </a:xfrm>
          <a:prstGeom prst="line">
            <a:avLst/>
          </a:prstGeom>
          <a:ln w="28575">
            <a:solidFill>
              <a:srgbClr val="33CCCC"/>
            </a:solidFill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85" name="TextBox 1284">
            <a:extLst>
              <a:ext uri="{FF2B5EF4-FFF2-40B4-BE49-F238E27FC236}">
                <a16:creationId xmlns:a16="http://schemas.microsoft.com/office/drawing/2014/main" id="{C9956E02-92B5-DC88-A94B-39C89912B148}"/>
              </a:ext>
            </a:extLst>
          </p:cNvPr>
          <p:cNvSpPr txBox="1"/>
          <p:nvPr/>
        </p:nvSpPr>
        <p:spPr>
          <a:xfrm rot="5400000">
            <a:off x="10892875" y="4477679"/>
            <a:ext cx="1209715" cy="5847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1293" name="TextBox 1292">
            <a:extLst>
              <a:ext uri="{FF2B5EF4-FFF2-40B4-BE49-F238E27FC236}">
                <a16:creationId xmlns:a16="http://schemas.microsoft.com/office/drawing/2014/main" id="{5D3523F3-0651-B1A0-198E-EC940A06922D}"/>
              </a:ext>
            </a:extLst>
          </p:cNvPr>
          <p:cNvSpPr txBox="1"/>
          <p:nvPr/>
        </p:nvSpPr>
        <p:spPr>
          <a:xfrm>
            <a:off x="6220898" y="5527179"/>
            <a:ext cx="5630973" cy="124082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just"/>
            <a:r>
              <a:rPr lang="ru-RU" sz="14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Например, для пациента с </a:t>
            </a:r>
            <a:r>
              <a:rPr lang="ru-RU" sz="1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сахарным диабетом 2 типа </a:t>
            </a:r>
            <a:r>
              <a:rPr lang="ru-RU" sz="14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стоимость годового курса лечения </a:t>
            </a:r>
            <a:r>
              <a:rPr lang="ru-RU" sz="10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(консультации, диагностика, лекарственное обеспечение)</a:t>
            </a:r>
            <a:r>
              <a:rPr lang="ru-RU" sz="14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при отсутствии страхования составляет в среднем </a:t>
            </a:r>
            <a:r>
              <a:rPr lang="ru-RU" sz="1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609 000 тенге.</a:t>
            </a:r>
          </a:p>
          <a:p>
            <a:pPr algn="just"/>
            <a:r>
              <a:rPr lang="ru-RU" sz="1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       </a:t>
            </a:r>
            <a:r>
              <a:rPr lang="ru-RU" sz="14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Наиболее выгодным вариантом является оформление страховки за 12 месяцев </a:t>
            </a:r>
            <a:r>
              <a:rPr lang="ru-RU" sz="1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- 51 000 тенге</a:t>
            </a:r>
          </a:p>
        </p:txBody>
      </p:sp>
      <p:sp>
        <p:nvSpPr>
          <p:cNvPr id="1310" name="TextBox 1309">
            <a:extLst>
              <a:ext uri="{FF2B5EF4-FFF2-40B4-BE49-F238E27FC236}">
                <a16:creationId xmlns:a16="http://schemas.microsoft.com/office/drawing/2014/main" id="{D3475EA3-E29C-68D0-B713-10AE574E72B3}"/>
              </a:ext>
            </a:extLst>
          </p:cNvPr>
          <p:cNvSpPr txBox="1"/>
          <p:nvPr/>
        </p:nvSpPr>
        <p:spPr>
          <a:xfrm>
            <a:off x="179286" y="6272103"/>
            <a:ext cx="5791814" cy="52322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400" i="1" dirty="0"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 первичном обращении врач озвучивает стоимость лечения заболевания, чтобы мотивировать пациента оформить страховку в системе ОСМС.</a:t>
            </a:r>
            <a:endParaRPr lang="ru-KZ" sz="1400" i="1" dirty="0"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313" name="Прямая со стрелкой 1312">
            <a:extLst>
              <a:ext uri="{FF2B5EF4-FFF2-40B4-BE49-F238E27FC236}">
                <a16:creationId xmlns:a16="http://schemas.microsoft.com/office/drawing/2014/main" id="{77E3FDCA-9402-A68B-6C47-ED2F3E57F6D5}"/>
              </a:ext>
            </a:extLst>
          </p:cNvPr>
          <p:cNvCxnSpPr>
            <a:cxnSpLocks/>
            <a:stCxn id="1236" idx="3"/>
            <a:endCxn id="1207" idx="1"/>
          </p:cNvCxnSpPr>
          <p:nvPr/>
        </p:nvCxnSpPr>
        <p:spPr>
          <a:xfrm flipV="1">
            <a:off x="2615534" y="4853629"/>
            <a:ext cx="459013" cy="34855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23" name="Рисунок 1322">
            <a:extLst>
              <a:ext uri="{FF2B5EF4-FFF2-40B4-BE49-F238E27FC236}">
                <a16:creationId xmlns:a16="http://schemas.microsoft.com/office/drawing/2014/main" id="{0CCAE2B2-588E-30E7-1402-B798DEE374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0934" y="134827"/>
            <a:ext cx="2127939" cy="591192"/>
          </a:xfrm>
          <a:prstGeom prst="rect">
            <a:avLst/>
          </a:prstGeom>
        </p:spPr>
      </p:pic>
      <p:sp>
        <p:nvSpPr>
          <p:cNvPr id="6" name="object 17">
            <a:extLst>
              <a:ext uri="{FF2B5EF4-FFF2-40B4-BE49-F238E27FC236}">
                <a16:creationId xmlns:a16="http://schemas.microsoft.com/office/drawing/2014/main" id="{55F7EC22-C04C-645D-8D7C-D9DE10A034E5}"/>
              </a:ext>
            </a:extLst>
          </p:cNvPr>
          <p:cNvSpPr txBox="1"/>
          <p:nvPr/>
        </p:nvSpPr>
        <p:spPr>
          <a:xfrm>
            <a:off x="194519" y="5692778"/>
            <a:ext cx="5632590" cy="474489"/>
          </a:xfrm>
          <a:prstGeom prst="rect">
            <a:avLst/>
          </a:prstGeom>
          <a:solidFill>
            <a:srgbClr val="EBF9F9"/>
          </a:solidFill>
          <a:ln w="9525">
            <a:solidFill>
              <a:srgbClr val="FF99CC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R="160020" algn="ctr" rtl="0">
              <a:lnSpc>
                <a:spcPct val="100000"/>
              </a:lnSpc>
              <a:spcBef>
                <a:spcPts val="340"/>
              </a:spcBef>
            </a:pPr>
            <a:r>
              <a:rPr lang="ru-RU" sz="14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Порядок оказания первичного обращения будет дополнен в Стандарте ПМСП </a:t>
            </a:r>
            <a:r>
              <a:rPr lang="ru-RU" sz="900" b="1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</a:t>
            </a:r>
            <a:r>
              <a:rPr lang="ru-RU" sz="900" i="1" kern="1200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приказе №49) </a:t>
            </a:r>
            <a:endParaRPr sz="900" i="1" kern="1200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" name="Google Shape;146;p27">
            <a:extLst>
              <a:ext uri="{FF2B5EF4-FFF2-40B4-BE49-F238E27FC236}">
                <a16:creationId xmlns:a16="http://schemas.microsoft.com/office/drawing/2014/main" id="{9B5582A6-066F-88BF-3563-480DCEECB783}"/>
              </a:ext>
            </a:extLst>
          </p:cNvPr>
          <p:cNvSpPr/>
          <p:nvPr/>
        </p:nvSpPr>
        <p:spPr>
          <a:xfrm>
            <a:off x="8184104" y="75215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47;p27">
            <a:extLst>
              <a:ext uri="{FF2B5EF4-FFF2-40B4-BE49-F238E27FC236}">
                <a16:creationId xmlns:a16="http://schemas.microsoft.com/office/drawing/2014/main" id="{3A35E8DA-5926-1B42-61CA-0BE8742D1099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50434" y="84451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0264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DA196D1E-100B-CCAA-7486-7F33B706A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E9523D24-1319-9F27-ED51-EB30A9165014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65;p1">
            <a:extLst>
              <a:ext uri="{FF2B5EF4-FFF2-40B4-BE49-F238E27FC236}">
                <a16:creationId xmlns:a16="http://schemas.microsoft.com/office/drawing/2014/main" id="{F082D8FA-EF3D-0179-DC61-815FA36A673D}"/>
              </a:ext>
            </a:extLst>
          </p:cNvPr>
          <p:cNvSpPr/>
          <p:nvPr/>
        </p:nvSpPr>
        <p:spPr>
          <a:xfrm>
            <a:off x="-1789" y="43808"/>
            <a:ext cx="7095316" cy="892512"/>
          </a:xfrm>
          <a:prstGeom prst="rect">
            <a:avLst/>
          </a:prstGeom>
          <a:noFill/>
          <a:ln w="3175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363">
              <a:buClr>
                <a:srgbClr val="000000"/>
              </a:buClr>
              <a:buSzPts val="4000"/>
            </a:pPr>
            <a:r>
              <a:rPr lang="kk-KZ" sz="28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СКРИНИНГ – </a:t>
            </a:r>
            <a:r>
              <a:rPr lang="kk-KZ" sz="2400" i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для всех граждан, независимо от статуса застрахованности</a:t>
            </a:r>
            <a:endParaRPr lang="ru-RU" sz="2400" i="1" kern="0" dirty="0">
              <a:solidFill>
                <a:srgbClr val="00808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FE129FAB-3826-27BD-85C2-5D451508F4AE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567160" y="6347419"/>
            <a:ext cx="2743200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7</a:t>
            </a:fld>
            <a:endParaRPr lang="ru-RU"/>
          </a:p>
        </p:txBody>
      </p: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17E337CC-31AC-4B90-6D34-320A42ACF72F}"/>
              </a:ext>
            </a:extLst>
          </p:cNvPr>
          <p:cNvCxnSpPr>
            <a:cxnSpLocks/>
          </p:cNvCxnSpPr>
          <p:nvPr/>
        </p:nvCxnSpPr>
        <p:spPr>
          <a:xfrm>
            <a:off x="1854478" y="5404075"/>
            <a:ext cx="9607849" cy="0"/>
          </a:xfrm>
          <a:prstGeom prst="line">
            <a:avLst/>
          </a:prstGeom>
          <a:ln w="31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63" name="Прямоугольник 1162">
            <a:extLst>
              <a:ext uri="{FF2B5EF4-FFF2-40B4-BE49-F238E27FC236}">
                <a16:creationId xmlns:a16="http://schemas.microsoft.com/office/drawing/2014/main" id="{468C774B-7D2C-EBE7-11A7-7A7CC5BD9C1A}"/>
              </a:ext>
            </a:extLst>
          </p:cNvPr>
          <p:cNvSpPr/>
          <p:nvPr/>
        </p:nvSpPr>
        <p:spPr>
          <a:xfrm rot="16200000">
            <a:off x="-191024" y="1704525"/>
            <a:ext cx="1383410" cy="36512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ПАЦИЕНТ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1164" name="Прямоугольник 1163">
            <a:extLst>
              <a:ext uri="{FF2B5EF4-FFF2-40B4-BE49-F238E27FC236}">
                <a16:creationId xmlns:a16="http://schemas.microsoft.com/office/drawing/2014/main" id="{CC0503E6-A1DF-183A-2455-C9EA3E276224}"/>
              </a:ext>
            </a:extLst>
          </p:cNvPr>
          <p:cNvSpPr/>
          <p:nvPr/>
        </p:nvSpPr>
        <p:spPr>
          <a:xfrm>
            <a:off x="2654567" y="974461"/>
            <a:ext cx="2332358" cy="793037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приглашению участка</a:t>
            </a:r>
            <a:endParaRPr lang="ru-RU" b="1" dirty="0">
              <a:solidFill>
                <a:prstClr val="white"/>
              </a:solidFill>
            </a:endParaRPr>
          </a:p>
        </p:txBody>
      </p:sp>
      <p:pic>
        <p:nvPicPr>
          <p:cNvPr id="1165" name="Рисунок 1164">
            <a:extLst>
              <a:ext uri="{FF2B5EF4-FFF2-40B4-BE49-F238E27FC236}">
                <a16:creationId xmlns:a16="http://schemas.microsoft.com/office/drawing/2014/main" id="{D6B08012-C983-840A-3068-C6533F7242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237988" y="1164773"/>
            <a:ext cx="793037" cy="793037"/>
          </a:xfrm>
          <a:prstGeom prst="rect">
            <a:avLst/>
          </a:prstGeom>
        </p:spPr>
      </p:pic>
      <p:sp>
        <p:nvSpPr>
          <p:cNvPr id="1168" name="TextBox 1167">
            <a:extLst>
              <a:ext uri="{FF2B5EF4-FFF2-40B4-BE49-F238E27FC236}">
                <a16:creationId xmlns:a16="http://schemas.microsoft.com/office/drawing/2014/main" id="{B14CCD7F-6AC9-BF19-2F22-9A32869E60B8}"/>
              </a:ext>
            </a:extLst>
          </p:cNvPr>
          <p:cNvSpPr txBox="1"/>
          <p:nvPr/>
        </p:nvSpPr>
        <p:spPr>
          <a:xfrm>
            <a:off x="4036291" y="2605140"/>
            <a:ext cx="5752338" cy="369332"/>
          </a:xfrm>
          <a:prstGeom prst="rect">
            <a:avLst/>
          </a:prstGeom>
          <a:solidFill>
            <a:srgbClr val="D1F4F3"/>
          </a:solidFill>
          <a:ln>
            <a:solidFill>
              <a:srgbClr val="0099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Медпомощь оказывается в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отделении профилактики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171" name="Прямая соединительная линия 1170">
            <a:extLst>
              <a:ext uri="{FF2B5EF4-FFF2-40B4-BE49-F238E27FC236}">
                <a16:creationId xmlns:a16="http://schemas.microsoft.com/office/drawing/2014/main" id="{814177F7-AFEA-5853-4DCC-D26E1E0C8ABC}"/>
              </a:ext>
            </a:extLst>
          </p:cNvPr>
          <p:cNvCxnSpPr>
            <a:cxnSpLocks/>
          </p:cNvCxnSpPr>
          <p:nvPr/>
        </p:nvCxnSpPr>
        <p:spPr>
          <a:xfrm flipV="1">
            <a:off x="17456" y="886877"/>
            <a:ext cx="6640946" cy="9867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4" name="Прямоугольник 1173">
            <a:extLst>
              <a:ext uri="{FF2B5EF4-FFF2-40B4-BE49-F238E27FC236}">
                <a16:creationId xmlns:a16="http://schemas.microsoft.com/office/drawing/2014/main" id="{4CFF40C3-B59E-73B0-7AAC-E9A40878318B}"/>
              </a:ext>
            </a:extLst>
          </p:cNvPr>
          <p:cNvSpPr/>
          <p:nvPr/>
        </p:nvSpPr>
        <p:spPr>
          <a:xfrm>
            <a:off x="5676684" y="999104"/>
            <a:ext cx="2563127" cy="793037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По самообращению</a:t>
            </a:r>
          </a:p>
        </p:txBody>
      </p:sp>
      <p:sp>
        <p:nvSpPr>
          <p:cNvPr id="1175" name="Прямоугольник 1174">
            <a:extLst>
              <a:ext uri="{FF2B5EF4-FFF2-40B4-BE49-F238E27FC236}">
                <a16:creationId xmlns:a16="http://schemas.microsoft.com/office/drawing/2014/main" id="{11F3690A-AC99-3629-128E-E03F65C95304}"/>
              </a:ext>
            </a:extLst>
          </p:cNvPr>
          <p:cNvSpPr/>
          <p:nvPr/>
        </p:nvSpPr>
        <p:spPr>
          <a:xfrm>
            <a:off x="8464919" y="975194"/>
            <a:ext cx="2286208" cy="791569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 первичном обращении (раз в год)</a:t>
            </a:r>
            <a:endParaRPr lang="ru-RU" b="1" dirty="0">
              <a:solidFill>
                <a:prstClr val="white"/>
              </a:solidFill>
            </a:endParaRPr>
          </a:p>
        </p:txBody>
      </p:sp>
      <p:sp>
        <p:nvSpPr>
          <p:cNvPr id="1176" name="TextBox 1175">
            <a:extLst>
              <a:ext uri="{FF2B5EF4-FFF2-40B4-BE49-F238E27FC236}">
                <a16:creationId xmlns:a16="http://schemas.microsoft.com/office/drawing/2014/main" id="{7F1144A5-267A-B806-3260-D4D7D249B3AE}"/>
              </a:ext>
            </a:extLst>
          </p:cNvPr>
          <p:cNvSpPr txBox="1"/>
          <p:nvPr/>
        </p:nvSpPr>
        <p:spPr>
          <a:xfrm>
            <a:off x="5731128" y="4077242"/>
            <a:ext cx="2318328" cy="5847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cxnSp>
        <p:nvCxnSpPr>
          <p:cNvPr id="1177" name="Прямая со стрелкой 1176">
            <a:extLst>
              <a:ext uri="{FF2B5EF4-FFF2-40B4-BE49-F238E27FC236}">
                <a16:creationId xmlns:a16="http://schemas.microsoft.com/office/drawing/2014/main" id="{2E1668A9-DB2A-F4B8-DCBD-0FE911A59ABF}"/>
              </a:ext>
            </a:extLst>
          </p:cNvPr>
          <p:cNvCxnSpPr>
            <a:cxnSpLocks/>
            <a:stCxn id="1164" idx="2"/>
            <a:endCxn id="1168" idx="0"/>
          </p:cNvCxnSpPr>
          <p:nvPr/>
        </p:nvCxnSpPr>
        <p:spPr>
          <a:xfrm>
            <a:off x="3820746" y="1767498"/>
            <a:ext cx="3091714" cy="837642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0" name="Прямая со стрелкой 1179">
            <a:extLst>
              <a:ext uri="{FF2B5EF4-FFF2-40B4-BE49-F238E27FC236}">
                <a16:creationId xmlns:a16="http://schemas.microsoft.com/office/drawing/2014/main" id="{9A6E2777-0596-1C5F-B370-21435157EBC6}"/>
              </a:ext>
            </a:extLst>
          </p:cNvPr>
          <p:cNvCxnSpPr>
            <a:cxnSpLocks/>
            <a:stCxn id="1174" idx="2"/>
          </p:cNvCxnSpPr>
          <p:nvPr/>
        </p:nvCxnSpPr>
        <p:spPr>
          <a:xfrm flipH="1">
            <a:off x="6950014" y="1792141"/>
            <a:ext cx="8234" cy="805362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4" name="Прямая со стрелкой 1183">
            <a:extLst>
              <a:ext uri="{FF2B5EF4-FFF2-40B4-BE49-F238E27FC236}">
                <a16:creationId xmlns:a16="http://schemas.microsoft.com/office/drawing/2014/main" id="{61B6D9B1-37FF-FD8E-2CEB-6706DEC00F13}"/>
              </a:ext>
            </a:extLst>
          </p:cNvPr>
          <p:cNvCxnSpPr>
            <a:cxnSpLocks/>
            <a:endCxn id="1168" idx="0"/>
          </p:cNvCxnSpPr>
          <p:nvPr/>
        </p:nvCxnSpPr>
        <p:spPr>
          <a:xfrm flipH="1">
            <a:off x="6912460" y="1776505"/>
            <a:ext cx="2695563" cy="828635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9" name="Стрелка: вверх 1188">
            <a:extLst>
              <a:ext uri="{FF2B5EF4-FFF2-40B4-BE49-F238E27FC236}">
                <a16:creationId xmlns:a16="http://schemas.microsoft.com/office/drawing/2014/main" id="{6D14119E-11EA-34DB-66F4-83D346060C49}"/>
              </a:ext>
            </a:extLst>
          </p:cNvPr>
          <p:cNvSpPr/>
          <p:nvPr/>
        </p:nvSpPr>
        <p:spPr>
          <a:xfrm>
            <a:off x="6372891" y="3002757"/>
            <a:ext cx="1113145" cy="1072862"/>
          </a:xfrm>
          <a:prstGeom prst="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92" name="TextBox 1191">
            <a:extLst>
              <a:ext uri="{FF2B5EF4-FFF2-40B4-BE49-F238E27FC236}">
                <a16:creationId xmlns:a16="http://schemas.microsoft.com/office/drawing/2014/main" id="{D070608D-39D5-0D24-5816-46D43E80A05D}"/>
              </a:ext>
            </a:extLst>
          </p:cNvPr>
          <p:cNvSpPr txBox="1"/>
          <p:nvPr/>
        </p:nvSpPr>
        <p:spPr>
          <a:xfrm>
            <a:off x="1854478" y="5524663"/>
            <a:ext cx="960784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В МАРШРУТЕ ПРОВЕДЕНИЯ СКРИНИНГОВЫХ ИССЛЕДОВАНИЙ НИЧЕГО НЕ МЕНЯЕТСЯ!</a:t>
            </a:r>
            <a:endParaRPr lang="ru-KZ" sz="2400" b="1" i="1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93" name="TextBox 1192">
            <a:extLst>
              <a:ext uri="{FF2B5EF4-FFF2-40B4-BE49-F238E27FC236}">
                <a16:creationId xmlns:a16="http://schemas.microsoft.com/office/drawing/2014/main" id="{0800FC49-3120-7E18-3ABE-BAD893E37B5C}"/>
              </a:ext>
            </a:extLst>
          </p:cNvPr>
          <p:cNvSpPr txBox="1"/>
          <p:nvPr/>
        </p:nvSpPr>
        <p:spPr>
          <a:xfrm>
            <a:off x="1061441" y="2264724"/>
            <a:ext cx="2583298" cy="2246769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000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ОнкоСкрининги</a:t>
            </a:r>
            <a:endParaRPr lang="ru-RU" sz="2000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  <a:p>
            <a:pPr algn="just"/>
            <a:r>
              <a:rPr lang="ru-RU" sz="20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Скрининги на:</a:t>
            </a:r>
          </a:p>
          <a:p>
            <a:pPr algn="just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БСК</a:t>
            </a:r>
          </a:p>
          <a:p>
            <a:pPr algn="just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СД</a:t>
            </a:r>
          </a:p>
          <a:p>
            <a:pPr algn="just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Глаукома</a:t>
            </a:r>
          </a:p>
          <a:p>
            <a:pPr algn="just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ВГ В, С</a:t>
            </a:r>
          </a:p>
          <a:p>
            <a:pPr algn="just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БЦА</a:t>
            </a:r>
            <a:endParaRPr lang="ru-KZ" sz="2000" b="1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EF9800-6BEA-6F3B-B7E9-CF327D88DC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80934" y="9637"/>
            <a:ext cx="2127939" cy="59119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299FF24-FCC4-7CB2-E7BD-555E8C88AC1D}"/>
              </a:ext>
            </a:extLst>
          </p:cNvPr>
          <p:cNvSpPr txBox="1"/>
          <p:nvPr/>
        </p:nvSpPr>
        <p:spPr>
          <a:xfrm>
            <a:off x="318118" y="4706114"/>
            <a:ext cx="4429373" cy="646331"/>
          </a:xfrm>
          <a:prstGeom prst="rect">
            <a:avLst/>
          </a:prstGeom>
          <a:solidFill>
            <a:srgbClr val="ECFAFA"/>
          </a:solidFill>
          <a:ln>
            <a:solidFill>
              <a:srgbClr val="FF99CC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NB!!! </a:t>
            </a:r>
            <a:r>
              <a:rPr lang="ru-RU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Меняется только </a:t>
            </a:r>
            <a:r>
              <a:rPr lang="ru-RU" b="1" i="1" dirty="0">
                <a:solidFill>
                  <a:srgbClr val="FF0000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источник финансирования!!!</a:t>
            </a:r>
            <a:endParaRPr lang="ru-KZ" b="1" i="1" dirty="0">
              <a:solidFill>
                <a:srgbClr val="FF0000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" name="Google Shape;146;p27">
            <a:extLst>
              <a:ext uri="{FF2B5EF4-FFF2-40B4-BE49-F238E27FC236}">
                <a16:creationId xmlns:a16="http://schemas.microsoft.com/office/drawing/2014/main" id="{2103CB82-34DF-776A-5834-C8B9BA5C6212}"/>
              </a:ext>
            </a:extLst>
          </p:cNvPr>
          <p:cNvSpPr/>
          <p:nvPr/>
        </p:nvSpPr>
        <p:spPr>
          <a:xfrm>
            <a:off x="8184104" y="75215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" name="Google Shape;147;p27">
            <a:extLst>
              <a:ext uri="{FF2B5EF4-FFF2-40B4-BE49-F238E27FC236}">
                <a16:creationId xmlns:a16="http://schemas.microsoft.com/office/drawing/2014/main" id="{E678CC37-E671-13AE-2E1E-43D5EFF89BDE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50434" y="84451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6079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7BBD69CE-AB24-BEC0-10D5-6771DAFF3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9737EB88-EA4E-B13D-597E-E03A0E8A1FA1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65;p1">
            <a:extLst>
              <a:ext uri="{FF2B5EF4-FFF2-40B4-BE49-F238E27FC236}">
                <a16:creationId xmlns:a16="http://schemas.microsoft.com/office/drawing/2014/main" id="{077979E2-E8D8-FC3A-1753-1CCF60F86A2A}"/>
              </a:ext>
            </a:extLst>
          </p:cNvPr>
          <p:cNvSpPr/>
          <p:nvPr/>
        </p:nvSpPr>
        <p:spPr>
          <a:xfrm>
            <a:off x="263668" y="136525"/>
            <a:ext cx="11046692" cy="400069"/>
          </a:xfrm>
          <a:prstGeom prst="rect">
            <a:avLst/>
          </a:prstGeom>
          <a:noFill/>
          <a:ln w="3175"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defTabSz="914363">
              <a:buClr>
                <a:srgbClr val="000000"/>
              </a:buClr>
              <a:buSzPts val="4000"/>
            </a:pPr>
            <a:r>
              <a:rPr lang="kk-KZ" sz="20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СОЦИАЛЬНО-ЗНАЧИМЫЕ ЗАБОЛЕВАНИЯ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439022A9-2456-0996-98EA-A5F196088E08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567160" y="6347419"/>
            <a:ext cx="2743200" cy="365125"/>
          </a:xfrm>
        </p:spPr>
        <p:txBody>
          <a:bodyPr/>
          <a:lstStyle/>
          <a:p>
            <a:fld id="{00000000-1234-1234-1234-123412341234}" type="slidenum">
              <a:rPr lang="ru-RU" smtClean="0"/>
              <a:pPr/>
              <a:t>8</a:t>
            </a:fld>
            <a:endParaRPr lang="ru-RU"/>
          </a:p>
        </p:txBody>
      </p:sp>
      <p:cxnSp>
        <p:nvCxnSpPr>
          <p:cNvPr id="1038" name="Прямая соединительная линия 1037">
            <a:extLst>
              <a:ext uri="{FF2B5EF4-FFF2-40B4-BE49-F238E27FC236}">
                <a16:creationId xmlns:a16="http://schemas.microsoft.com/office/drawing/2014/main" id="{FB088C4C-057B-E609-20E8-003F64D350E7}"/>
              </a:ext>
            </a:extLst>
          </p:cNvPr>
          <p:cNvCxnSpPr>
            <a:cxnSpLocks/>
          </p:cNvCxnSpPr>
          <p:nvPr/>
        </p:nvCxnSpPr>
        <p:spPr>
          <a:xfrm>
            <a:off x="5950237" y="713399"/>
            <a:ext cx="0" cy="4270880"/>
          </a:xfrm>
          <a:prstGeom prst="line">
            <a:avLst/>
          </a:prstGeom>
          <a:ln w="28575">
            <a:solidFill>
              <a:srgbClr val="33CCCC"/>
            </a:solidFill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163" name="Прямоугольник 1162">
            <a:extLst>
              <a:ext uri="{FF2B5EF4-FFF2-40B4-BE49-F238E27FC236}">
                <a16:creationId xmlns:a16="http://schemas.microsoft.com/office/drawing/2014/main" id="{D8DD8B35-F494-B2BF-E743-C4816A9DE07C}"/>
              </a:ext>
            </a:extLst>
          </p:cNvPr>
          <p:cNvSpPr/>
          <p:nvPr/>
        </p:nvSpPr>
        <p:spPr>
          <a:xfrm>
            <a:off x="1017645" y="675712"/>
            <a:ext cx="3873823" cy="36512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ЗАСТРАХОВАННЫЙ ПАЦИЕНТ</a:t>
            </a:r>
            <a:endParaRPr lang="ru-RU" sz="2000" b="1" dirty="0">
              <a:solidFill>
                <a:srgbClr val="009999"/>
              </a:solidFill>
            </a:endParaRPr>
          </a:p>
        </p:txBody>
      </p:sp>
      <p:sp>
        <p:nvSpPr>
          <p:cNvPr id="1164" name="Прямоугольник 1163">
            <a:extLst>
              <a:ext uri="{FF2B5EF4-FFF2-40B4-BE49-F238E27FC236}">
                <a16:creationId xmlns:a16="http://schemas.microsoft.com/office/drawing/2014/main" id="{C4E15D44-6027-1034-1B78-08EFCC682B96}"/>
              </a:ext>
            </a:extLst>
          </p:cNvPr>
          <p:cNvSpPr/>
          <p:nvPr/>
        </p:nvSpPr>
        <p:spPr>
          <a:xfrm>
            <a:off x="819931" y="1166083"/>
            <a:ext cx="4235392" cy="365126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обращение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 участковому ВОП </a:t>
            </a:r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 жалобами</a:t>
            </a:r>
            <a:endParaRPr lang="ru-RU" b="1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171" name="Прямая соединительная линия 1170">
            <a:extLst>
              <a:ext uri="{FF2B5EF4-FFF2-40B4-BE49-F238E27FC236}">
                <a16:creationId xmlns:a16="http://schemas.microsoft.com/office/drawing/2014/main" id="{B9C60593-16B7-F9E8-0926-1E8C0ACA88E1}"/>
              </a:ext>
            </a:extLst>
          </p:cNvPr>
          <p:cNvCxnSpPr>
            <a:cxnSpLocks/>
            <a:endCxn id="2" idx="2"/>
          </p:cNvCxnSpPr>
          <p:nvPr/>
        </p:nvCxnSpPr>
        <p:spPr>
          <a:xfrm flipV="1">
            <a:off x="263668" y="536594"/>
            <a:ext cx="5523346" cy="27030"/>
          </a:xfrm>
          <a:prstGeom prst="line">
            <a:avLst/>
          </a:prstGeom>
          <a:ln w="28575">
            <a:solidFill>
              <a:srgbClr val="0099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7" name="Прямая со стрелкой 1176">
            <a:extLst>
              <a:ext uri="{FF2B5EF4-FFF2-40B4-BE49-F238E27FC236}">
                <a16:creationId xmlns:a16="http://schemas.microsoft.com/office/drawing/2014/main" id="{65269C39-5337-4FB6-72A5-F0F156D7D7FD}"/>
              </a:ext>
            </a:extLst>
          </p:cNvPr>
          <p:cNvCxnSpPr>
            <a:cxnSpLocks/>
            <a:stCxn id="1164" idx="2"/>
            <a:endCxn id="1193" idx="0"/>
          </p:cNvCxnSpPr>
          <p:nvPr/>
        </p:nvCxnSpPr>
        <p:spPr>
          <a:xfrm>
            <a:off x="2937627" y="1531209"/>
            <a:ext cx="2483" cy="301738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3" name="TextBox 1192">
            <a:extLst>
              <a:ext uri="{FF2B5EF4-FFF2-40B4-BE49-F238E27FC236}">
                <a16:creationId xmlns:a16="http://schemas.microsoft.com/office/drawing/2014/main" id="{CDFBED6E-7CCD-B63F-ECA7-A8EB26340B49}"/>
              </a:ext>
            </a:extLst>
          </p:cNvPr>
          <p:cNvSpPr txBox="1"/>
          <p:nvPr/>
        </p:nvSpPr>
        <p:spPr>
          <a:xfrm>
            <a:off x="609600" y="1832947"/>
            <a:ext cx="4661019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Обследование пациента проводится в </a:t>
            </a:r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соответствии с Правил организации оказания медицинской помощи лицам с хроническими заболеваниями, периодичности и сроков наблюдения, обязательного минимума и кратности диагностических исследований </a:t>
            </a:r>
            <a:r>
              <a:rPr lang="ru-RU" sz="12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(приказ № ҚР ДСМ-149/2020)</a:t>
            </a:r>
          </a:p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 подозрении на СЗЗ</a:t>
            </a:r>
            <a:endParaRPr lang="ru-KZ" sz="14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199" name="TextBox 1198">
            <a:extLst>
              <a:ext uri="{FF2B5EF4-FFF2-40B4-BE49-F238E27FC236}">
                <a16:creationId xmlns:a16="http://schemas.microsoft.com/office/drawing/2014/main" id="{216B8B4F-B392-8FAA-615F-CAE3CAC0D5E5}"/>
              </a:ext>
            </a:extLst>
          </p:cNvPr>
          <p:cNvSpPr txBox="1"/>
          <p:nvPr/>
        </p:nvSpPr>
        <p:spPr>
          <a:xfrm>
            <a:off x="1332788" y="3325863"/>
            <a:ext cx="321197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установление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ДИАГНОЗА</a:t>
            </a:r>
            <a:endParaRPr lang="ru-RU" sz="12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00" name="Прямая со стрелкой 1199">
            <a:extLst>
              <a:ext uri="{FF2B5EF4-FFF2-40B4-BE49-F238E27FC236}">
                <a16:creationId xmlns:a16="http://schemas.microsoft.com/office/drawing/2014/main" id="{B588BF16-DC32-F7FE-A51C-71A1C2B2A26F}"/>
              </a:ext>
            </a:extLst>
          </p:cNvPr>
          <p:cNvCxnSpPr>
            <a:cxnSpLocks/>
            <a:stCxn id="1193" idx="2"/>
            <a:endCxn id="1199" idx="0"/>
          </p:cNvCxnSpPr>
          <p:nvPr/>
        </p:nvCxnSpPr>
        <p:spPr>
          <a:xfrm flipH="1">
            <a:off x="2938775" y="3217942"/>
            <a:ext cx="1335" cy="107921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7" name="TextBox 1206">
            <a:extLst>
              <a:ext uri="{FF2B5EF4-FFF2-40B4-BE49-F238E27FC236}">
                <a16:creationId xmlns:a16="http://schemas.microsoft.com/office/drawing/2014/main" id="{AA14D1D9-9C14-8812-0CB6-FA1E19CAF0A0}"/>
              </a:ext>
            </a:extLst>
          </p:cNvPr>
          <p:cNvSpPr txBox="1"/>
          <p:nvPr/>
        </p:nvSpPr>
        <p:spPr>
          <a:xfrm>
            <a:off x="1191493" y="3974543"/>
            <a:ext cx="3519052" cy="6304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Д-наблюдение, лечение, реабилитация </a:t>
            </a:r>
          </a:p>
          <a:p>
            <a:pPr algn="ctr"/>
            <a:endParaRPr lang="ru-RU" sz="1000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11" name="Прямая со стрелкой 1210">
            <a:extLst>
              <a:ext uri="{FF2B5EF4-FFF2-40B4-BE49-F238E27FC236}">
                <a16:creationId xmlns:a16="http://schemas.microsoft.com/office/drawing/2014/main" id="{8E8CED80-77C9-1094-EE2D-4001B7220EFA}"/>
              </a:ext>
            </a:extLst>
          </p:cNvPr>
          <p:cNvCxnSpPr>
            <a:cxnSpLocks/>
            <a:stCxn id="1199" idx="2"/>
            <a:endCxn id="1207" idx="0"/>
          </p:cNvCxnSpPr>
          <p:nvPr/>
        </p:nvCxnSpPr>
        <p:spPr>
          <a:xfrm>
            <a:off x="2938775" y="3695195"/>
            <a:ext cx="12244" cy="279348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0" name="Прямоугольник 1239">
            <a:extLst>
              <a:ext uri="{FF2B5EF4-FFF2-40B4-BE49-F238E27FC236}">
                <a16:creationId xmlns:a16="http://schemas.microsoft.com/office/drawing/2014/main" id="{9F55E97B-EEC0-219C-968E-A76036981BFE}"/>
              </a:ext>
            </a:extLst>
          </p:cNvPr>
          <p:cNvSpPr/>
          <p:nvPr/>
        </p:nvSpPr>
        <p:spPr>
          <a:xfrm>
            <a:off x="6329388" y="1116890"/>
            <a:ext cx="5046128" cy="82863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обращение к терапевту/ВОП с жалобами –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кабинет первичного обращения </a:t>
            </a:r>
          </a:p>
        </p:txBody>
      </p:sp>
      <p:sp>
        <p:nvSpPr>
          <p:cNvPr id="1244" name="TextBox 1243">
            <a:extLst>
              <a:ext uri="{FF2B5EF4-FFF2-40B4-BE49-F238E27FC236}">
                <a16:creationId xmlns:a16="http://schemas.microsoft.com/office/drawing/2014/main" id="{E9BA3D8F-FA4F-ED49-EBA9-C38A7A26782D}"/>
              </a:ext>
            </a:extLst>
          </p:cNvPr>
          <p:cNvSpPr txBox="1"/>
          <p:nvPr/>
        </p:nvSpPr>
        <p:spPr>
          <a:xfrm>
            <a:off x="878379" y="4838769"/>
            <a:ext cx="10174286" cy="830997"/>
          </a:xfrm>
          <a:prstGeom prst="rect">
            <a:avLst/>
          </a:prstGeom>
          <a:solidFill>
            <a:srgbClr val="D1F4F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Медпомощь оказывается в соответствии </a:t>
            </a:r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Правил организации оказания медицинской помощи лицам с хроническими заболеваниями, периодичности и сроков наблюдения, обязательного минимума и кратности диагностических исследований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(приказ № ҚР ДСМ-149/2020)</a:t>
            </a:r>
          </a:p>
          <a:p>
            <a:pPr algn="ctr"/>
            <a:endParaRPr lang="ru-RU" sz="12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45" name="Прямая со стрелкой 1244">
            <a:extLst>
              <a:ext uri="{FF2B5EF4-FFF2-40B4-BE49-F238E27FC236}">
                <a16:creationId xmlns:a16="http://schemas.microsoft.com/office/drawing/2014/main" id="{33954779-DCDB-8B4A-4EA1-92117E385629}"/>
              </a:ext>
            </a:extLst>
          </p:cNvPr>
          <p:cNvCxnSpPr>
            <a:cxnSpLocks/>
            <a:stCxn id="1240" idx="2"/>
            <a:endCxn id="1226" idx="0"/>
          </p:cNvCxnSpPr>
          <p:nvPr/>
        </p:nvCxnSpPr>
        <p:spPr>
          <a:xfrm>
            <a:off x="8852452" y="1945525"/>
            <a:ext cx="10935" cy="173587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0" name="Прямая со стрелкой 1249">
            <a:extLst>
              <a:ext uri="{FF2B5EF4-FFF2-40B4-BE49-F238E27FC236}">
                <a16:creationId xmlns:a16="http://schemas.microsoft.com/office/drawing/2014/main" id="{014C77D1-8B62-C594-5860-39502B9A3ED4}"/>
              </a:ext>
            </a:extLst>
          </p:cNvPr>
          <p:cNvCxnSpPr>
            <a:cxnSpLocks/>
            <a:stCxn id="1226" idx="2"/>
            <a:endCxn id="1261" idx="0"/>
          </p:cNvCxnSpPr>
          <p:nvPr/>
        </p:nvCxnSpPr>
        <p:spPr>
          <a:xfrm flipH="1">
            <a:off x="8852451" y="3319441"/>
            <a:ext cx="10936" cy="179351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1" name="TextBox 1260">
            <a:extLst>
              <a:ext uri="{FF2B5EF4-FFF2-40B4-BE49-F238E27FC236}">
                <a16:creationId xmlns:a16="http://schemas.microsoft.com/office/drawing/2014/main" id="{3963033B-1AD3-5044-E16B-1E8D19B5CEE8}"/>
              </a:ext>
            </a:extLst>
          </p:cNvPr>
          <p:cNvSpPr txBox="1"/>
          <p:nvPr/>
        </p:nvSpPr>
        <p:spPr>
          <a:xfrm>
            <a:off x="7410480" y="3498792"/>
            <a:ext cx="2883941" cy="3091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установление </a:t>
            </a:r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ДИАГНОЗА</a:t>
            </a:r>
          </a:p>
          <a:p>
            <a:pPr algn="ctr"/>
            <a:endParaRPr lang="ru-RU" sz="1000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85" name="TextBox 1284">
            <a:extLst>
              <a:ext uri="{FF2B5EF4-FFF2-40B4-BE49-F238E27FC236}">
                <a16:creationId xmlns:a16="http://schemas.microsoft.com/office/drawing/2014/main" id="{FAB417E9-78AF-EE5E-7154-C4A70317F827}"/>
              </a:ext>
            </a:extLst>
          </p:cNvPr>
          <p:cNvSpPr txBox="1"/>
          <p:nvPr/>
        </p:nvSpPr>
        <p:spPr>
          <a:xfrm>
            <a:off x="3121891" y="5949114"/>
            <a:ext cx="5624944" cy="7386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 </a:t>
            </a:r>
          </a:p>
          <a:p>
            <a:pPr algn="ctr"/>
            <a:r>
              <a:rPr lang="ru-RU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независимо от статуса застрахованности</a:t>
            </a:r>
          </a:p>
        </p:txBody>
      </p:sp>
      <p:cxnSp>
        <p:nvCxnSpPr>
          <p:cNvPr id="1313" name="Прямая со стрелкой 1312">
            <a:extLst>
              <a:ext uri="{FF2B5EF4-FFF2-40B4-BE49-F238E27FC236}">
                <a16:creationId xmlns:a16="http://schemas.microsoft.com/office/drawing/2014/main" id="{863ABA26-8E1F-2DA8-B65A-74D5B39E1479}"/>
              </a:ext>
            </a:extLst>
          </p:cNvPr>
          <p:cNvCxnSpPr>
            <a:cxnSpLocks/>
            <a:stCxn id="1244" idx="0"/>
            <a:endCxn id="1207" idx="2"/>
          </p:cNvCxnSpPr>
          <p:nvPr/>
        </p:nvCxnSpPr>
        <p:spPr>
          <a:xfrm flipH="1" flipV="1">
            <a:off x="2951019" y="4604953"/>
            <a:ext cx="3014503" cy="233816"/>
          </a:xfrm>
          <a:prstGeom prst="straightConnector1">
            <a:avLst/>
          </a:prstGeom>
          <a:ln w="381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9A6B15B-DC2A-19DB-996E-BC335CE2D8FC}"/>
              </a:ext>
            </a:extLst>
          </p:cNvPr>
          <p:cNvSpPr/>
          <p:nvPr/>
        </p:nvSpPr>
        <p:spPr>
          <a:xfrm>
            <a:off x="7023453" y="653416"/>
            <a:ext cx="3873823" cy="365125"/>
          </a:xfrm>
          <a:prstGeom prst="rect">
            <a:avLst/>
          </a:prstGeom>
          <a:solidFill>
            <a:srgbClr val="EAEDF2">
              <a:alpha val="49804"/>
            </a:srgb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НЕЗАСТРАХОВАННЫЙ ПАЦИЕНТ</a:t>
            </a:r>
            <a:endParaRPr lang="ru-RU" sz="2000" b="1" dirty="0">
              <a:solidFill>
                <a:prstClr val="white"/>
              </a:solidFill>
            </a:endParaRPr>
          </a:p>
        </p:txBody>
      </p:sp>
      <p:sp>
        <p:nvSpPr>
          <p:cNvPr id="1206" name="TextBox 1205">
            <a:extLst>
              <a:ext uri="{FF2B5EF4-FFF2-40B4-BE49-F238E27FC236}">
                <a16:creationId xmlns:a16="http://schemas.microsoft.com/office/drawing/2014/main" id="{47A3980E-F6AE-21F4-DA6E-CDE741358CFC}"/>
              </a:ext>
            </a:extLst>
          </p:cNvPr>
          <p:cNvSpPr txBox="1"/>
          <p:nvPr/>
        </p:nvSpPr>
        <p:spPr>
          <a:xfrm>
            <a:off x="6845153" y="4000205"/>
            <a:ext cx="4052122" cy="36933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CCCC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Д-наблюдение, лечение, реабилитация </a:t>
            </a:r>
          </a:p>
          <a:p>
            <a:pPr algn="ctr"/>
            <a:endParaRPr lang="ru-RU" sz="1000" b="1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208" name="Прямая со стрелкой 1207">
            <a:extLst>
              <a:ext uri="{FF2B5EF4-FFF2-40B4-BE49-F238E27FC236}">
                <a16:creationId xmlns:a16="http://schemas.microsoft.com/office/drawing/2014/main" id="{EA62FC3E-61C0-FA16-D7DB-B64C0DF86452}"/>
              </a:ext>
            </a:extLst>
          </p:cNvPr>
          <p:cNvCxnSpPr>
            <a:cxnSpLocks/>
            <a:stCxn id="1261" idx="2"/>
            <a:endCxn id="1206" idx="0"/>
          </p:cNvCxnSpPr>
          <p:nvPr/>
        </p:nvCxnSpPr>
        <p:spPr>
          <a:xfrm>
            <a:off x="8852451" y="3807948"/>
            <a:ext cx="18763" cy="192257"/>
          </a:xfrm>
          <a:prstGeom prst="straightConnector1">
            <a:avLst/>
          </a:prstGeom>
          <a:ln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8" name="Прямая со стрелкой 1217">
            <a:extLst>
              <a:ext uri="{FF2B5EF4-FFF2-40B4-BE49-F238E27FC236}">
                <a16:creationId xmlns:a16="http://schemas.microsoft.com/office/drawing/2014/main" id="{38DCF2C8-F77A-2631-EEAF-B686B53E56B3}"/>
              </a:ext>
            </a:extLst>
          </p:cNvPr>
          <p:cNvCxnSpPr>
            <a:cxnSpLocks/>
            <a:stCxn id="1244" idx="0"/>
          </p:cNvCxnSpPr>
          <p:nvPr/>
        </p:nvCxnSpPr>
        <p:spPr>
          <a:xfrm flipV="1">
            <a:off x="5965522" y="4397364"/>
            <a:ext cx="2968302" cy="441405"/>
          </a:xfrm>
          <a:prstGeom prst="straightConnector1">
            <a:avLst/>
          </a:prstGeom>
          <a:ln w="38100">
            <a:solidFill>
              <a:srgbClr val="00999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6" name="TextBox 1225">
            <a:extLst>
              <a:ext uri="{FF2B5EF4-FFF2-40B4-BE49-F238E27FC236}">
                <a16:creationId xmlns:a16="http://schemas.microsoft.com/office/drawing/2014/main" id="{545312C1-0BDF-8106-2ABE-D88183639EE0}"/>
              </a:ext>
            </a:extLst>
          </p:cNvPr>
          <p:cNvSpPr txBox="1"/>
          <p:nvPr/>
        </p:nvSpPr>
        <p:spPr>
          <a:xfrm>
            <a:off x="6351257" y="2119112"/>
            <a:ext cx="5024259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Обследование пациента проводится в </a:t>
            </a:r>
            <a:r>
              <a:rPr lang="ru-RU" sz="12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соответствии с Правил организации оказания медицинской помощи лицам с хроническими заболеваниями, периодичности и сроков наблюдения, обязательного минимума и кратности диагностических исследований </a:t>
            </a:r>
            <a:r>
              <a:rPr lang="ru-RU" sz="1200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(приказ № ҚР ДСМ-149/2020)</a:t>
            </a:r>
          </a:p>
          <a:p>
            <a:pPr algn="ctr"/>
            <a:r>
              <a:rPr lang="ru-RU" b="1" i="1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при подозрении на СЗЗ</a:t>
            </a:r>
            <a:endParaRPr lang="ru-KZ" sz="1400" b="1" i="1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33" name="Стрелка: вверх 1232">
            <a:extLst>
              <a:ext uri="{FF2B5EF4-FFF2-40B4-BE49-F238E27FC236}">
                <a16:creationId xmlns:a16="http://schemas.microsoft.com/office/drawing/2014/main" id="{1CBDE790-973D-CFFC-FFA4-61493E7FFA54}"/>
              </a:ext>
            </a:extLst>
          </p:cNvPr>
          <p:cNvSpPr/>
          <p:nvPr/>
        </p:nvSpPr>
        <p:spPr>
          <a:xfrm>
            <a:off x="5141321" y="5664179"/>
            <a:ext cx="1703832" cy="29052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247" name="TextBox 1246">
            <a:extLst>
              <a:ext uri="{FF2B5EF4-FFF2-40B4-BE49-F238E27FC236}">
                <a16:creationId xmlns:a16="http://schemas.microsoft.com/office/drawing/2014/main" id="{BD50B28F-057C-665E-E7AB-E2A7A7B03C21}"/>
              </a:ext>
            </a:extLst>
          </p:cNvPr>
          <p:cNvSpPr txBox="1"/>
          <p:nvPr/>
        </p:nvSpPr>
        <p:spPr>
          <a:xfrm rot="5400000">
            <a:off x="4797343" y="1238821"/>
            <a:ext cx="1648039" cy="58477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A739D575-CE96-0B84-C2A4-E661A8A42501}"/>
              </a:ext>
            </a:extLst>
          </p:cNvPr>
          <p:cNvSpPr txBox="1"/>
          <p:nvPr/>
        </p:nvSpPr>
        <p:spPr>
          <a:xfrm rot="5400000">
            <a:off x="10917795" y="1414256"/>
            <a:ext cx="1806356" cy="5847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pic>
        <p:nvPicPr>
          <p:cNvPr id="1026" name="Рисунок 1025">
            <a:extLst>
              <a:ext uri="{FF2B5EF4-FFF2-40B4-BE49-F238E27FC236}">
                <a16:creationId xmlns:a16="http://schemas.microsoft.com/office/drawing/2014/main" id="{6E35CDCC-9B62-8488-EC76-C2EDF45F6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5415" y="-4920"/>
            <a:ext cx="2127939" cy="591192"/>
          </a:xfrm>
          <a:prstGeom prst="rect">
            <a:avLst/>
          </a:prstGeom>
        </p:spPr>
      </p:pic>
      <p:sp>
        <p:nvSpPr>
          <p:cNvPr id="5" name="Google Shape;146;p27">
            <a:extLst>
              <a:ext uri="{FF2B5EF4-FFF2-40B4-BE49-F238E27FC236}">
                <a16:creationId xmlns:a16="http://schemas.microsoft.com/office/drawing/2014/main" id="{53C3ABA4-6433-EF6E-9080-2C93FB682B46}"/>
              </a:ext>
            </a:extLst>
          </p:cNvPr>
          <p:cNvSpPr/>
          <p:nvPr/>
        </p:nvSpPr>
        <p:spPr>
          <a:xfrm>
            <a:off x="8179768" y="11415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Google Shape;147;p27">
            <a:extLst>
              <a:ext uri="{FF2B5EF4-FFF2-40B4-BE49-F238E27FC236}">
                <a16:creationId xmlns:a16="http://schemas.microsoft.com/office/drawing/2014/main" id="{78DBF482-AD17-2E7F-30CC-1C18BAE259E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46098" y="20651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3423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>
          <a:extLst>
            <a:ext uri="{FF2B5EF4-FFF2-40B4-BE49-F238E27FC236}">
              <a16:creationId xmlns:a16="http://schemas.microsoft.com/office/drawing/2014/main" id="{E9C465F0-75E0-BF5C-2393-BE5483CC3D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">
            <a:extLst>
              <a:ext uri="{FF2B5EF4-FFF2-40B4-BE49-F238E27FC236}">
                <a16:creationId xmlns:a16="http://schemas.microsoft.com/office/drawing/2014/main" id="{C6D68531-5E9F-7A4C-CACA-76CB1F26396C}"/>
              </a:ext>
            </a:extLst>
          </p:cNvPr>
          <p:cNvSpPr/>
          <p:nvPr/>
        </p:nvSpPr>
        <p:spPr>
          <a:xfrm>
            <a:off x="0" y="-184645"/>
            <a:ext cx="12192000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defTabSz="914363">
              <a:buClr>
                <a:srgbClr val="000000"/>
              </a:buClr>
              <a:buSzPts val="1800"/>
            </a:pPr>
            <a:endParaRPr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165;p1">
            <a:extLst>
              <a:ext uri="{FF2B5EF4-FFF2-40B4-BE49-F238E27FC236}">
                <a16:creationId xmlns:a16="http://schemas.microsoft.com/office/drawing/2014/main" id="{93204C68-1D82-E88A-1F32-DACB5CC68DD0}"/>
              </a:ext>
            </a:extLst>
          </p:cNvPr>
          <p:cNvSpPr/>
          <p:nvPr/>
        </p:nvSpPr>
        <p:spPr>
          <a:xfrm>
            <a:off x="-796336" y="98331"/>
            <a:ext cx="871599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 defTabSz="914363">
              <a:buClr>
                <a:srgbClr val="000000"/>
              </a:buClr>
              <a:buSzPts val="4000"/>
            </a:pPr>
            <a:r>
              <a:rPr lang="kk-KZ" sz="2400" b="1" kern="0" dirty="0">
                <a:solidFill>
                  <a:srgbClr val="008080"/>
                </a:solidFill>
                <a:latin typeface="Arial Narrow" panose="020B0606020202030204" pitchFamily="34" charset="0"/>
                <a:ea typeface="+mj-ea"/>
                <a:cs typeface="Arial" panose="020B0604020202020204" pitchFamily="34" charset="0"/>
                <a:sym typeface="Arial"/>
              </a:rPr>
              <a:t>МЕДИЦИНСКАЯ ПОМОЩЬ в 2026-2027 годы</a:t>
            </a:r>
            <a:endParaRPr lang="ru-RU" sz="2400" b="1" kern="0" dirty="0">
              <a:solidFill>
                <a:srgbClr val="008080"/>
              </a:solidFill>
              <a:latin typeface="Arial Narrow" panose="020B060602020203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CF3B75DD-44C6-737E-6B08-B1544546DB3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1051" name="TextBox 1050">
            <a:extLst>
              <a:ext uri="{FF2B5EF4-FFF2-40B4-BE49-F238E27FC236}">
                <a16:creationId xmlns:a16="http://schemas.microsoft.com/office/drawing/2014/main" id="{AC599D9B-3F9A-EB6A-F21B-0737662C540A}"/>
              </a:ext>
            </a:extLst>
          </p:cNvPr>
          <p:cNvSpPr txBox="1"/>
          <p:nvPr/>
        </p:nvSpPr>
        <p:spPr>
          <a:xfrm>
            <a:off x="7099588" y="2198476"/>
            <a:ext cx="4131825" cy="6702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Наблюдение, лечение  по всем заболеваниям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застрахованных</a:t>
            </a:r>
            <a:endParaRPr lang="ru-RU" sz="1100" i="1" u="sng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062" name="TextBox 1061">
            <a:extLst>
              <a:ext uri="{FF2B5EF4-FFF2-40B4-BE49-F238E27FC236}">
                <a16:creationId xmlns:a16="http://schemas.microsoft.com/office/drawing/2014/main" id="{52BDAD6A-B2B7-BEDC-333B-A273A0A7271A}"/>
              </a:ext>
            </a:extLst>
          </p:cNvPr>
          <p:cNvSpPr txBox="1"/>
          <p:nvPr/>
        </p:nvSpPr>
        <p:spPr>
          <a:xfrm>
            <a:off x="1155913" y="1373225"/>
            <a:ext cx="4616493" cy="755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Медпомощь в</a:t>
            </a:r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</a:t>
            </a:r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кабинете первичного обращения и неотложной помощи </a:t>
            </a:r>
            <a:r>
              <a:rPr lang="ru-RU" b="1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незастрахованных</a:t>
            </a:r>
          </a:p>
        </p:txBody>
      </p:sp>
      <p:sp>
        <p:nvSpPr>
          <p:cNvPr id="1160" name="TextBox 1159">
            <a:extLst>
              <a:ext uri="{FF2B5EF4-FFF2-40B4-BE49-F238E27FC236}">
                <a16:creationId xmlns:a16="http://schemas.microsoft.com/office/drawing/2014/main" id="{F0AF2988-1400-8766-4C17-AA129C41C978}"/>
              </a:ext>
            </a:extLst>
          </p:cNvPr>
          <p:cNvSpPr txBox="1"/>
          <p:nvPr/>
        </p:nvSpPr>
        <p:spPr>
          <a:xfrm>
            <a:off x="1144979" y="4349444"/>
            <a:ext cx="4616490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Медпомощь при инфекции </a:t>
            </a:r>
            <a:r>
              <a:rPr lang="ru-RU" b="1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всех</a:t>
            </a:r>
          </a:p>
        </p:txBody>
      </p:sp>
      <p:sp>
        <p:nvSpPr>
          <p:cNvPr id="1161" name="TextBox 1160">
            <a:extLst>
              <a:ext uri="{FF2B5EF4-FFF2-40B4-BE49-F238E27FC236}">
                <a16:creationId xmlns:a16="http://schemas.microsoft.com/office/drawing/2014/main" id="{ED4AEFA9-BFDD-9121-493B-62BFACDEAFDE}"/>
              </a:ext>
            </a:extLst>
          </p:cNvPr>
          <p:cNvSpPr txBox="1"/>
          <p:nvPr/>
        </p:nvSpPr>
        <p:spPr>
          <a:xfrm>
            <a:off x="1134039" y="4843868"/>
            <a:ext cx="463836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Медпомощь при травмах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всех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602C69-75F2-90EE-4AC4-4BFFB523A81F}"/>
              </a:ext>
            </a:extLst>
          </p:cNvPr>
          <p:cNvSpPr txBox="1"/>
          <p:nvPr/>
        </p:nvSpPr>
        <p:spPr>
          <a:xfrm>
            <a:off x="1982394" y="729998"/>
            <a:ext cx="2941661" cy="5847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ГОБМП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18BE47-7671-C65D-1048-67CF92CC48D8}"/>
              </a:ext>
            </a:extLst>
          </p:cNvPr>
          <p:cNvSpPr txBox="1"/>
          <p:nvPr/>
        </p:nvSpPr>
        <p:spPr>
          <a:xfrm>
            <a:off x="7879010" y="729998"/>
            <a:ext cx="2941661" cy="5847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ОСМС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38BB56-A868-6106-2E2C-83379AC4FAC4}"/>
              </a:ext>
            </a:extLst>
          </p:cNvPr>
          <p:cNvSpPr txBox="1"/>
          <p:nvPr/>
        </p:nvSpPr>
        <p:spPr>
          <a:xfrm>
            <a:off x="1134039" y="2675183"/>
            <a:ext cx="4627430" cy="416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Скрининг </a:t>
            </a:r>
            <a:r>
              <a:rPr lang="ru-RU" b="1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всех</a:t>
            </a:r>
            <a:endParaRPr lang="ru-RU" b="1" i="1" u="sng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07E15E-F6A5-38EE-6765-0D98CADEF22F}"/>
              </a:ext>
            </a:extLst>
          </p:cNvPr>
          <p:cNvSpPr txBox="1"/>
          <p:nvPr/>
        </p:nvSpPr>
        <p:spPr>
          <a:xfrm>
            <a:off x="1134040" y="3177718"/>
            <a:ext cx="4638369" cy="10811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sz="16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Диагностика, профилактика, стационар и </a:t>
            </a:r>
            <a:r>
              <a:rPr lang="ru-RU" sz="1600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стационарозамещающая</a:t>
            </a:r>
            <a:r>
              <a:rPr lang="ru-RU" sz="1600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помощь, в т.ч. реабилитация при </a:t>
            </a:r>
            <a:r>
              <a:rPr lang="ru-RU" b="1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социально значимых заболеваниях </a:t>
            </a:r>
            <a:r>
              <a:rPr lang="ru-RU" sz="1600" b="1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всех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D14948-3DE4-92B0-9706-875960F74ACF}"/>
              </a:ext>
            </a:extLst>
          </p:cNvPr>
          <p:cNvSpPr txBox="1"/>
          <p:nvPr/>
        </p:nvSpPr>
        <p:spPr>
          <a:xfrm>
            <a:off x="1134039" y="5396154"/>
            <a:ext cx="4638366" cy="7497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Экстренный стационар при состояниях, угрожающих жизни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незастрахованных</a:t>
            </a:r>
            <a:endParaRPr lang="ru-RU" i="1" dirty="0">
              <a:solidFill>
                <a:srgbClr val="009999"/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9D49023-3892-484A-D1B7-F7D028F244DB}"/>
              </a:ext>
            </a:extLst>
          </p:cNvPr>
          <p:cNvCxnSpPr>
            <a:cxnSpLocks/>
          </p:cNvCxnSpPr>
          <p:nvPr/>
        </p:nvCxnSpPr>
        <p:spPr>
          <a:xfrm>
            <a:off x="6430528" y="687618"/>
            <a:ext cx="0" cy="5601722"/>
          </a:xfrm>
          <a:prstGeom prst="line">
            <a:avLst/>
          </a:prstGeom>
          <a:ln w="28575">
            <a:solidFill>
              <a:srgbClr val="33CCCC"/>
            </a:solidFill>
            <a:prstDash val="sysDash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699B846-C895-A3E1-1D8C-5C1F716B0989}"/>
              </a:ext>
            </a:extLst>
          </p:cNvPr>
          <p:cNvSpPr txBox="1"/>
          <p:nvPr/>
        </p:nvSpPr>
        <p:spPr>
          <a:xfrm>
            <a:off x="7099588" y="3050283"/>
            <a:ext cx="4131818" cy="46370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Профосмотры детей</a:t>
            </a:r>
            <a:endParaRPr lang="ru-RU" sz="1100" i="1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E94E59-23D3-4638-7F62-09C621D439DE}"/>
              </a:ext>
            </a:extLst>
          </p:cNvPr>
          <p:cNvSpPr txBox="1"/>
          <p:nvPr/>
        </p:nvSpPr>
        <p:spPr>
          <a:xfrm>
            <a:off x="7099587" y="3642525"/>
            <a:ext cx="4131818" cy="287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КДУ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застрахованных</a:t>
            </a:r>
            <a:endParaRPr lang="ru-RU" sz="1100" i="1" u="sng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B27EC03-9F6E-68EC-C0B9-E9326DB80F35}"/>
              </a:ext>
            </a:extLst>
          </p:cNvPr>
          <p:cNvSpPr txBox="1"/>
          <p:nvPr/>
        </p:nvSpPr>
        <p:spPr>
          <a:xfrm>
            <a:off x="7099587" y="4140818"/>
            <a:ext cx="4131817" cy="12177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Диагностика, профилактика, стационар и </a:t>
            </a:r>
            <a:r>
              <a:rPr lang="ru-RU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стационарозамещающая</a:t>
            </a:r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помощь, в т.ч. реабилитация в рамках Д-учета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застрахованных</a:t>
            </a:r>
            <a:endParaRPr lang="ru-RU" sz="1100" i="1" u="sng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28B2204-8BA3-B92F-0EC9-A06D78997E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4061" y="33547"/>
            <a:ext cx="2127939" cy="59119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1A5DD5F-CEF4-A038-7E19-D8EE86556F34}"/>
              </a:ext>
            </a:extLst>
          </p:cNvPr>
          <p:cNvSpPr txBox="1"/>
          <p:nvPr/>
        </p:nvSpPr>
        <p:spPr>
          <a:xfrm>
            <a:off x="7099587" y="1499400"/>
            <a:ext cx="4131819" cy="5231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КПН ПМСП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застрахованных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B0DC6E-B985-02F4-6C2B-ECE1F97B06F5}"/>
              </a:ext>
            </a:extLst>
          </p:cNvPr>
          <p:cNvSpPr txBox="1"/>
          <p:nvPr/>
        </p:nvSpPr>
        <p:spPr>
          <a:xfrm>
            <a:off x="1134039" y="2207742"/>
            <a:ext cx="4627430" cy="416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Скорая помощь </a:t>
            </a:r>
            <a:r>
              <a:rPr lang="ru-RU" b="1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всех</a:t>
            </a:r>
            <a:endParaRPr lang="ru-RU" b="1" i="1" u="sng" dirty="0">
              <a:solidFill>
                <a:schemeClr val="accent2">
                  <a:lumMod val="75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DD744D-28E0-FD79-8082-2FB4D8131C89}"/>
              </a:ext>
            </a:extLst>
          </p:cNvPr>
          <p:cNvSpPr txBox="1"/>
          <p:nvPr/>
        </p:nvSpPr>
        <p:spPr>
          <a:xfrm>
            <a:off x="7099587" y="5479274"/>
            <a:ext cx="4131818" cy="8770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/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Стационарная, </a:t>
            </a:r>
            <a:r>
              <a:rPr lang="ru-RU" i="1" dirty="0" err="1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стационарозамещающая</a:t>
            </a:r>
            <a:r>
              <a:rPr lang="ru-RU" i="1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 помощь, реабилитация </a:t>
            </a:r>
            <a:r>
              <a:rPr lang="ru-RU" i="1" u="sng" dirty="0">
                <a:solidFill>
                  <a:srgbClr val="009999"/>
                </a:solidFill>
                <a:latin typeface="Arial Narrow" panose="020B0606020202030204" pitchFamily="34" charset="0"/>
                <a:ea typeface="Roboto" panose="02000000000000000000" pitchFamily="2" charset="0"/>
                <a:cs typeface="Arial" panose="020B0604020202020204" pitchFamily="34" charset="0"/>
              </a:rPr>
              <a:t>для застрахованных</a:t>
            </a:r>
            <a:endParaRPr lang="ru-RU" sz="1100" i="1" u="sng" dirty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sp>
        <p:nvSpPr>
          <p:cNvPr id="16" name="Google Shape;146;p27">
            <a:extLst>
              <a:ext uri="{FF2B5EF4-FFF2-40B4-BE49-F238E27FC236}">
                <a16:creationId xmlns:a16="http://schemas.microsoft.com/office/drawing/2014/main" id="{1B80A10F-983D-D0D1-1B1A-3791FED99221}"/>
              </a:ext>
            </a:extLst>
          </p:cNvPr>
          <p:cNvSpPr/>
          <p:nvPr/>
        </p:nvSpPr>
        <p:spPr>
          <a:xfrm>
            <a:off x="8179768" y="11415"/>
            <a:ext cx="2143258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44061"/>
              </a:buClr>
              <a:buSzPts val="1000"/>
              <a:buFont typeface="Arial"/>
              <a:buNone/>
            </a:pPr>
            <a:r>
              <a:rPr lang="ru" sz="1050" b="1" i="0" u="none" strike="noStrike" cap="none" dirty="0">
                <a:solidFill>
                  <a:srgbClr val="244061"/>
                </a:solidFill>
                <a:latin typeface="Arial"/>
                <a:ea typeface="Arial"/>
                <a:cs typeface="Arial"/>
                <a:sym typeface="Arial"/>
              </a:rPr>
              <a:t>МИНИСТЕРСТВО ЗДРАВООХРАНЕНИЯ РЕСПУБЛИКИ КАЗАХСТАН</a:t>
            </a:r>
            <a:endParaRPr sz="1050" b="1" i="0" u="none" strike="noStrike" cap="none" dirty="0">
              <a:solidFill>
                <a:srgbClr val="24406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47;p27">
            <a:extLst>
              <a:ext uri="{FF2B5EF4-FFF2-40B4-BE49-F238E27FC236}">
                <a16:creationId xmlns:a16="http://schemas.microsoft.com/office/drawing/2014/main" id="{74B69545-BE57-3602-45D8-7B9E9DFC3DA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46098" y="20651"/>
            <a:ext cx="547130" cy="590550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4772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14543</TotalTime>
  <Words>1824</Words>
  <Application>Microsoft Office PowerPoint</Application>
  <PresentationFormat>Широкоэкранный</PresentationFormat>
  <Paragraphs>392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Aptos Black</vt:lpstr>
      <vt:lpstr>Arial</vt:lpstr>
      <vt:lpstr>Arial Narrow</vt:lpstr>
      <vt:lpstr>Calibri</vt:lpstr>
      <vt:lpstr>Calibri Light</vt:lpstr>
      <vt:lpstr>Google Sans</vt:lpstr>
      <vt:lpstr>Roboto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Aidyn S. Daurenbekov</dc:creator>
  <cp:lastModifiedBy>Жанар С. Ботагарина</cp:lastModifiedBy>
  <cp:revision>889</cp:revision>
  <cp:lastPrinted>2025-07-21T09:03:14Z</cp:lastPrinted>
  <dcterms:created xsi:type="dcterms:W3CDTF">2024-06-13T07:01:32Z</dcterms:created>
  <dcterms:modified xsi:type="dcterms:W3CDTF">2025-07-21T09:30:21Z</dcterms:modified>
</cp:coreProperties>
</file>